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713" r:id="rId2"/>
  </p:sldMasterIdLst>
  <p:notesMasterIdLst>
    <p:notesMasterId r:id="rId79"/>
  </p:notesMasterIdLst>
  <p:handoutMasterIdLst>
    <p:handoutMasterId r:id="rId80"/>
  </p:handoutMasterIdLst>
  <p:sldIdLst>
    <p:sldId id="256" r:id="rId3"/>
    <p:sldId id="381" r:id="rId4"/>
    <p:sldId id="311" r:id="rId5"/>
    <p:sldId id="276" r:id="rId6"/>
    <p:sldId id="310" r:id="rId7"/>
    <p:sldId id="312" r:id="rId8"/>
    <p:sldId id="357" r:id="rId9"/>
    <p:sldId id="390" r:id="rId10"/>
    <p:sldId id="375" r:id="rId11"/>
    <p:sldId id="382" r:id="rId12"/>
    <p:sldId id="383" r:id="rId13"/>
    <p:sldId id="385" r:id="rId14"/>
    <p:sldId id="384" r:id="rId15"/>
    <p:sldId id="389" r:id="rId16"/>
    <p:sldId id="386" r:id="rId17"/>
    <p:sldId id="387" r:id="rId18"/>
    <p:sldId id="376" r:id="rId19"/>
    <p:sldId id="373" r:id="rId20"/>
    <p:sldId id="374" r:id="rId21"/>
    <p:sldId id="400" r:id="rId22"/>
    <p:sldId id="399" r:id="rId23"/>
    <p:sldId id="393" r:id="rId24"/>
    <p:sldId id="401" r:id="rId25"/>
    <p:sldId id="402" r:id="rId26"/>
    <p:sldId id="269" r:id="rId27"/>
    <p:sldId id="282" r:id="rId28"/>
    <p:sldId id="284" r:id="rId29"/>
    <p:sldId id="285" r:id="rId30"/>
    <p:sldId id="355" r:id="rId31"/>
    <p:sldId id="318" r:id="rId32"/>
    <p:sldId id="303" r:id="rId33"/>
    <p:sldId id="363" r:id="rId34"/>
    <p:sldId id="361" r:id="rId35"/>
    <p:sldId id="300" r:id="rId36"/>
    <p:sldId id="341" r:id="rId37"/>
    <p:sldId id="345" r:id="rId38"/>
    <p:sldId id="358" r:id="rId39"/>
    <p:sldId id="325" r:id="rId40"/>
    <p:sldId id="326" r:id="rId41"/>
    <p:sldId id="328" r:id="rId42"/>
    <p:sldId id="329" r:id="rId43"/>
    <p:sldId id="323" r:id="rId44"/>
    <p:sldId id="333" r:id="rId45"/>
    <p:sldId id="334" r:id="rId46"/>
    <p:sldId id="336" r:id="rId47"/>
    <p:sldId id="338" r:id="rId48"/>
    <p:sldId id="340" r:id="rId49"/>
    <p:sldId id="364" r:id="rId50"/>
    <p:sldId id="367" r:id="rId51"/>
    <p:sldId id="343" r:id="rId52"/>
    <p:sldId id="346" r:id="rId53"/>
    <p:sldId id="347" r:id="rId54"/>
    <p:sldId id="348" r:id="rId55"/>
    <p:sldId id="349" r:id="rId56"/>
    <p:sldId id="264" r:id="rId57"/>
    <p:sldId id="394" r:id="rId58"/>
    <p:sldId id="350" r:id="rId59"/>
    <p:sldId id="352" r:id="rId60"/>
    <p:sldId id="392" r:id="rId61"/>
    <p:sldId id="353" r:id="rId62"/>
    <p:sldId id="370" r:id="rId63"/>
    <p:sldId id="368" r:id="rId64"/>
    <p:sldId id="369" r:id="rId65"/>
    <p:sldId id="354" r:id="rId66"/>
    <p:sldId id="366" r:id="rId67"/>
    <p:sldId id="286" r:id="rId68"/>
    <p:sldId id="397" r:id="rId69"/>
    <p:sldId id="395" r:id="rId70"/>
    <p:sldId id="398" r:id="rId71"/>
    <p:sldId id="396" r:id="rId72"/>
    <p:sldId id="371" r:id="rId73"/>
    <p:sldId id="289" r:id="rId74"/>
    <p:sldId id="359" r:id="rId75"/>
    <p:sldId id="372" r:id="rId76"/>
    <p:sldId id="356" r:id="rId77"/>
    <p:sldId id="259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7FC831-414B-4734-80FD-5F623333A26D}">
          <p14:sldIdLst>
            <p14:sldId id="256"/>
            <p14:sldId id="381"/>
          </p14:sldIdLst>
        </p14:section>
        <p14:section name="GIT" id="{E45CA0EA-3B60-4C5B-974E-93970E4E8829}">
          <p14:sldIdLst>
            <p14:sldId id="311"/>
            <p14:sldId id="276"/>
            <p14:sldId id="310"/>
            <p14:sldId id="312"/>
            <p14:sldId id="357"/>
            <p14:sldId id="390"/>
            <p14:sldId id="375"/>
            <p14:sldId id="382"/>
            <p14:sldId id="383"/>
            <p14:sldId id="385"/>
            <p14:sldId id="384"/>
            <p14:sldId id="389"/>
            <p14:sldId id="386"/>
            <p14:sldId id="387"/>
            <p14:sldId id="376"/>
            <p14:sldId id="373"/>
            <p14:sldId id="374"/>
            <p14:sldId id="400"/>
            <p14:sldId id="399"/>
            <p14:sldId id="393"/>
            <p14:sldId id="401"/>
            <p14:sldId id="402"/>
            <p14:sldId id="269"/>
            <p14:sldId id="282"/>
            <p14:sldId id="284"/>
            <p14:sldId id="285"/>
            <p14:sldId id="355"/>
            <p14:sldId id="318"/>
            <p14:sldId id="303"/>
            <p14:sldId id="363"/>
            <p14:sldId id="361"/>
          </p14:sldIdLst>
        </p14:section>
        <p14:section name="Větve, tagy" id="{E53F7279-406B-4FC3-8E70-17158F8D0C0C}">
          <p14:sldIdLst>
            <p14:sldId id="300"/>
            <p14:sldId id="341"/>
            <p14:sldId id="345"/>
            <p14:sldId id="358"/>
            <p14:sldId id="325"/>
            <p14:sldId id="326"/>
            <p14:sldId id="328"/>
            <p14:sldId id="329"/>
            <p14:sldId id="323"/>
            <p14:sldId id="333"/>
            <p14:sldId id="334"/>
            <p14:sldId id="336"/>
            <p14:sldId id="338"/>
            <p14:sldId id="340"/>
            <p14:sldId id="364"/>
            <p14:sldId id="367"/>
            <p14:sldId id="343"/>
            <p14:sldId id="346"/>
            <p14:sldId id="347"/>
            <p14:sldId id="348"/>
            <p14:sldId id="349"/>
            <p14:sldId id="264"/>
            <p14:sldId id="394"/>
          </p14:sldIdLst>
        </p14:section>
        <p14:section name="Remotes" id="{578CCFE4-83C6-427C-BFF5-D1B2F03BD43C}">
          <p14:sldIdLst>
            <p14:sldId id="350"/>
            <p14:sldId id="352"/>
            <p14:sldId id="392"/>
            <p14:sldId id="353"/>
            <p14:sldId id="370"/>
            <p14:sldId id="368"/>
            <p14:sldId id="369"/>
            <p14:sldId id="354"/>
            <p14:sldId id="366"/>
          </p14:sldIdLst>
        </p14:section>
        <p14:section name="Další užitečné věci" id="{B1DD10A9-932B-4514-A9E6-89E4008774EA}">
          <p14:sldIdLst>
            <p14:sldId id="286"/>
            <p14:sldId id="397"/>
            <p14:sldId id="395"/>
            <p14:sldId id="398"/>
            <p14:sldId id="396"/>
            <p14:sldId id="371"/>
            <p14:sldId id="289"/>
            <p14:sldId id="359"/>
          </p14:sldIdLst>
        </p14:section>
        <p14:section name="Konec" id="{B11BEFB9-F98D-4B47-9C84-CFBC0034A09D}">
          <p14:sldIdLst>
            <p14:sldId id="372"/>
            <p14:sldId id="356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B4B4B4"/>
    <a:srgbClr val="00A9E0"/>
    <a:srgbClr val="EB0028"/>
    <a:srgbClr val="E4002B"/>
    <a:srgbClr val="4D4D4D"/>
    <a:srgbClr val="FE000C"/>
    <a:srgbClr val="B9000C"/>
    <a:srgbClr val="1B85B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4" autoAdjust="0"/>
    <p:restoredTop sz="81046" autoAdjust="0"/>
  </p:normalViewPr>
  <p:slideViewPr>
    <p:cSldViewPr showGuides="1">
      <p:cViewPr varScale="1">
        <p:scale>
          <a:sx n="106" d="100"/>
          <a:sy n="106" d="100"/>
        </p:scale>
        <p:origin x="12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18"/>
    </p:cViewPr>
  </p:sorterViewPr>
  <p:notesViewPr>
    <p:cSldViewPr showGuides="1">
      <p:cViewPr varScale="1">
        <p:scale>
          <a:sx n="105" d="100"/>
          <a:sy n="105" d="100"/>
        </p:scale>
        <p:origin x="23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CF3FF1D-F075-41F6-B290-07919A4348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82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11FA9D6-BDC7-4110-B055-029A3A5CC9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0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652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148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8769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9559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950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39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496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1822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6130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4615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900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nic – </a:t>
            </a:r>
            <a:r>
              <a:rPr lang="cs-CZ" dirty="0" err="1"/>
              <a:t>starsi</a:t>
            </a:r>
            <a:r>
              <a:rPr lang="cs-CZ" dirty="0"/>
              <a:t> verze není, práce v tymu není, </a:t>
            </a:r>
            <a:r>
              <a:rPr lang="cs-CZ" dirty="0" err="1"/>
              <a:t>ruzne</a:t>
            </a:r>
            <a:r>
              <a:rPr lang="cs-CZ" dirty="0"/>
              <a:t> verze nejsou</a:t>
            </a:r>
          </a:p>
          <a:p>
            <a:r>
              <a:rPr lang="cs-CZ" dirty="0"/>
              <a:t>diplomka – je </a:t>
            </a:r>
            <a:r>
              <a:rPr lang="cs-CZ" dirty="0" err="1"/>
              <a:t>videt</a:t>
            </a:r>
            <a:r>
              <a:rPr lang="cs-CZ" dirty="0"/>
              <a:t>, ze je to </a:t>
            </a:r>
            <a:r>
              <a:rPr lang="cs-CZ" dirty="0" err="1"/>
              <a:t>chaoticke</a:t>
            </a:r>
            <a:r>
              <a:rPr lang="cs-CZ" dirty="0"/>
              <a:t> a </a:t>
            </a:r>
            <a:r>
              <a:rPr lang="cs-CZ" dirty="0" err="1"/>
              <a:t>clovek</a:t>
            </a:r>
            <a:r>
              <a:rPr lang="cs-CZ" dirty="0"/>
              <a:t> rychle </a:t>
            </a:r>
            <a:r>
              <a:rPr lang="cs-CZ" dirty="0" err="1"/>
              <a:t>ztrati</a:t>
            </a:r>
            <a:r>
              <a:rPr lang="cs-CZ" dirty="0"/>
              <a:t> </a:t>
            </a:r>
            <a:r>
              <a:rPr lang="cs-CZ" dirty="0" err="1"/>
              <a:t>prehled</a:t>
            </a:r>
            <a:r>
              <a:rPr lang="cs-CZ" dirty="0"/>
              <a:t>, kde co je; navíc to stále </a:t>
            </a:r>
            <a:r>
              <a:rPr lang="cs-CZ" dirty="0" err="1"/>
              <a:t>neresi</a:t>
            </a:r>
            <a:r>
              <a:rPr lang="cs-CZ" dirty="0"/>
              <a:t> </a:t>
            </a:r>
            <a:r>
              <a:rPr lang="cs-CZ" dirty="0" err="1"/>
              <a:t>potrebu</a:t>
            </a:r>
            <a:r>
              <a:rPr lang="cs-CZ" dirty="0"/>
              <a:t> pracovat ve vice lidech</a:t>
            </a:r>
          </a:p>
          <a:p>
            <a:r>
              <a:rPr lang="cs-CZ" dirty="0"/>
              <a:t>flashdisk – sice </a:t>
            </a:r>
            <a:r>
              <a:rPr lang="cs-CZ" dirty="0" err="1"/>
              <a:t>nas</a:t>
            </a:r>
            <a:r>
              <a:rPr lang="cs-CZ" dirty="0"/>
              <a:t> </a:t>
            </a:r>
            <a:r>
              <a:rPr lang="cs-CZ" dirty="0" err="1"/>
              <a:t>muze</a:t>
            </a:r>
            <a:r>
              <a:rPr lang="cs-CZ" dirty="0"/>
              <a:t> pracovat vice, ale je to ještě </a:t>
            </a:r>
            <a:r>
              <a:rPr lang="cs-CZ" dirty="0" err="1"/>
              <a:t>vetsi</a:t>
            </a:r>
            <a:r>
              <a:rPr lang="cs-CZ" dirty="0"/>
              <a:t> chaos, protože nyní </a:t>
            </a:r>
            <a:r>
              <a:rPr lang="cs-CZ" dirty="0" err="1"/>
              <a:t>stejne</a:t>
            </a:r>
            <a:r>
              <a:rPr lang="cs-CZ" dirty="0"/>
              <a:t> </a:t>
            </a:r>
            <a:r>
              <a:rPr lang="cs-CZ" dirty="0" err="1"/>
              <a:t>pojmenovany</a:t>
            </a:r>
            <a:r>
              <a:rPr lang="cs-CZ" dirty="0"/>
              <a:t> soubor </a:t>
            </a:r>
            <a:r>
              <a:rPr lang="cs-CZ" dirty="0" err="1"/>
              <a:t>muze</a:t>
            </a:r>
            <a:r>
              <a:rPr lang="cs-CZ" dirty="0"/>
              <a:t> u každého člověka obsahovat něco jiného</a:t>
            </a:r>
          </a:p>
          <a:p>
            <a:r>
              <a:rPr lang="cs-CZ" dirty="0"/>
              <a:t>cloud – to je v </a:t>
            </a:r>
            <a:r>
              <a:rPr lang="cs-CZ" dirty="0" err="1"/>
              <a:t>podstate</a:t>
            </a:r>
            <a:r>
              <a:rPr lang="cs-CZ" dirty="0"/>
              <a:t> online </a:t>
            </a:r>
            <a:r>
              <a:rPr lang="cs-CZ" dirty="0" err="1"/>
              <a:t>flashka</a:t>
            </a:r>
            <a:r>
              <a:rPr lang="cs-CZ" dirty="0"/>
              <a:t>, i když </a:t>
            </a:r>
            <a:r>
              <a:rPr lang="cs-CZ" dirty="0" err="1"/>
              <a:t>nekdy</a:t>
            </a:r>
            <a:r>
              <a:rPr lang="cs-CZ" dirty="0"/>
              <a:t> </a:t>
            </a:r>
            <a:r>
              <a:rPr lang="cs-CZ" dirty="0" err="1"/>
              <a:t>umi</a:t>
            </a:r>
            <a:r>
              <a:rPr lang="cs-CZ" dirty="0"/>
              <a:t> aspoň udržovat historii a vrátit se ke </a:t>
            </a:r>
            <a:r>
              <a:rPr lang="cs-CZ" dirty="0" err="1"/>
              <a:t>starsi</a:t>
            </a:r>
            <a:r>
              <a:rPr lang="cs-CZ" dirty="0"/>
              <a:t> verzi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2964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09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776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4085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769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8811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7351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591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2625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4768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075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5756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6834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426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5815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9509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334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vse</a:t>
            </a:r>
            <a:r>
              <a:rPr lang="cs-CZ" dirty="0"/>
              <a:t> je </a:t>
            </a:r>
            <a:r>
              <a:rPr lang="cs-CZ" dirty="0" err="1"/>
              <a:t>pojmenovano</a:t>
            </a:r>
            <a:r>
              <a:rPr lang="cs-CZ" dirty="0"/>
              <a:t> dle </a:t>
            </a:r>
            <a:r>
              <a:rPr lang="cs-CZ" dirty="0" err="1"/>
              <a:t>hashe</a:t>
            </a:r>
            <a:r>
              <a:rPr lang="cs-CZ" dirty="0"/>
              <a:t> (sha-1)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016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sipky</a:t>
            </a:r>
            <a:r>
              <a:rPr lang="cs-CZ" dirty="0"/>
              <a:t> pozpátku zcela </a:t>
            </a:r>
            <a:r>
              <a:rPr lang="cs-CZ" dirty="0" err="1"/>
              <a:t>zamerne</a:t>
            </a:r>
            <a:r>
              <a:rPr lang="cs-CZ" dirty="0"/>
              <a:t> (ukazatele)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4633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umí přepnout na cokoliv!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2209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2258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747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04380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5919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11764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78880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2236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928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3393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45801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09728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40566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952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08236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28916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07865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Tím v podstatě říkáte: „Proveď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checkout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větve </a:t>
            </a:r>
            <a:r>
              <a:rPr lang="cs-CZ" dirty="0" err="1"/>
              <a:t>client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zjisti záplaty ze společného předka větví </a:t>
            </a:r>
            <a:r>
              <a:rPr lang="cs-CZ" dirty="0" err="1"/>
              <a:t>client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 a </a:t>
            </a:r>
            <a:r>
              <a:rPr lang="cs-CZ" dirty="0"/>
              <a:t>server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 a znovu je aplikuj na hlavní větev </a:t>
            </a:r>
            <a:r>
              <a:rPr lang="cs-CZ" dirty="0"/>
              <a:t>master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.“ Postup je možná trochu složitý, ale výsledek, znázorněný na obrázku 3-32, stojí opravdu za to.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0376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Tím v podstatě říkáte: „Proveď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checkout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větve </a:t>
            </a:r>
            <a:r>
              <a:rPr lang="cs-CZ" dirty="0" err="1"/>
              <a:t>client</a:t>
            </a:r>
            <a:r>
              <a:rPr lang="cs-CZ" dirty="0"/>
              <a:t> (C9)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zjisti záplaty ze společného předka větví </a:t>
            </a:r>
            <a:r>
              <a:rPr lang="cs-CZ" dirty="0" err="1"/>
              <a:t>client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 a </a:t>
            </a:r>
            <a:r>
              <a:rPr lang="cs-CZ" dirty="0"/>
              <a:t>server (C3)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 a znovu je aplikuj na hlavní větev </a:t>
            </a:r>
            <a:r>
              <a:rPr lang="cs-CZ" dirty="0"/>
              <a:t>master (C6)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.“ Postup je možná trochu složitý, ale výsledek, znázorněný na obrázku 3-32, stojí opravdu za to.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Tohle už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merge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nezvládne, protože by tam zůstal C3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9546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Tím v podstatě říkáte: „Proveď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checkout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větve </a:t>
            </a:r>
            <a:r>
              <a:rPr lang="cs-CZ" dirty="0" err="1"/>
              <a:t>client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zjisti záplaty ze společného předka větví </a:t>
            </a:r>
            <a:r>
              <a:rPr lang="cs-CZ" dirty="0" err="1"/>
              <a:t>client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 a </a:t>
            </a:r>
            <a:r>
              <a:rPr lang="cs-CZ" dirty="0"/>
              <a:t>server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 a znovu je aplikuj na hlavní větev </a:t>
            </a:r>
            <a:r>
              <a:rPr lang="cs-CZ" dirty="0"/>
              <a:t>master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.“ Postup je možná trochu složitý, ale výsledek, znázorněný na obrázku 3-32, stojí opravdu za to.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68261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82782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10578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08122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vice </a:t>
            </a:r>
            <a:r>
              <a:rPr lang="cs-CZ" dirty="0" err="1"/>
              <a:t>vzdalenych</a:t>
            </a:r>
            <a:r>
              <a:rPr lang="cs-CZ" dirty="0"/>
              <a:t>: po </a:t>
            </a:r>
            <a:r>
              <a:rPr lang="cs-CZ" dirty="0" err="1"/>
              <a:t>forku</a:t>
            </a:r>
            <a:r>
              <a:rPr lang="cs-CZ" dirty="0"/>
              <a:t> si </a:t>
            </a:r>
            <a:r>
              <a:rPr lang="cs-CZ" dirty="0" err="1"/>
              <a:t>nastavim</a:t>
            </a:r>
            <a:r>
              <a:rPr lang="cs-CZ" dirty="0"/>
              <a:t> </a:t>
            </a:r>
            <a:r>
              <a:rPr lang="cs-CZ" dirty="0" err="1"/>
              <a:t>upstream</a:t>
            </a:r>
            <a:r>
              <a:rPr lang="cs-CZ" dirty="0"/>
              <a:t> pro </a:t>
            </a:r>
            <a:r>
              <a:rPr lang="cs-CZ" dirty="0" err="1"/>
              <a:t>dotahovani</a:t>
            </a:r>
            <a:r>
              <a:rPr lang="cs-CZ" dirty="0"/>
              <a:t> </a:t>
            </a:r>
            <a:r>
              <a:rPr lang="cs-CZ" dirty="0" err="1"/>
              <a:t>zmen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71363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7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vse</a:t>
            </a:r>
            <a:r>
              <a:rPr lang="cs-CZ" dirty="0"/>
              <a:t> je </a:t>
            </a:r>
            <a:r>
              <a:rPr lang="cs-CZ" dirty="0" err="1"/>
              <a:t>pojmenovano</a:t>
            </a:r>
            <a:r>
              <a:rPr lang="cs-CZ" dirty="0"/>
              <a:t> dle </a:t>
            </a:r>
            <a:r>
              <a:rPr lang="cs-CZ" dirty="0" err="1"/>
              <a:t>hashe</a:t>
            </a:r>
            <a:r>
              <a:rPr lang="cs-CZ" dirty="0"/>
              <a:t> (sha-1)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5032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0351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560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24666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8908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67341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79425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67964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90059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78930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289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08377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2130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48734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63823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171218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08691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4197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134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421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513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118511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4564" y="-26639"/>
            <a:ext cx="9148564" cy="3598863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8131208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131208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93496" cy="383976"/>
          </a:xfrm>
        </p:spPr>
        <p:txBody>
          <a:bodyPr/>
          <a:lstStyle>
            <a:lvl1pPr marL="0" indent="0" algn="r">
              <a:buFontTx/>
              <a:buNone/>
              <a:defRPr sz="2000">
                <a:latin typeface="+mj-lt"/>
              </a:defRPr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85"/>
            <a:ext cx="6893496" cy="1254125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5157192"/>
            <a:ext cx="4182932" cy="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E718B-A6F6-45FB-B0EA-3A4F7A6FC69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5924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05615" y="620713"/>
            <a:ext cx="2159000" cy="54752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855" y="620713"/>
            <a:ext cx="6329363" cy="547528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8E8744-0EE0-418F-9F78-FB0E984CBE6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021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118511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4564" y="-26639"/>
            <a:ext cx="9148564" cy="3598863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8131208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131208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93496" cy="383976"/>
          </a:xfrm>
        </p:spPr>
        <p:txBody>
          <a:bodyPr/>
          <a:lstStyle>
            <a:lvl1pPr marL="0" indent="0" algn="r">
              <a:buFontTx/>
              <a:buNone/>
              <a:defRPr sz="2000">
                <a:latin typeface="+mj-lt"/>
              </a:defRPr>
            </a:lvl1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85"/>
            <a:ext cx="6893496" cy="1254125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5157192"/>
            <a:ext cx="4182932" cy="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Blue pag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982" y="3087229"/>
            <a:ext cx="7920037" cy="683543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Vafle VUT" panose="02000506030000020004" pitchFamily="2" charset="2"/>
              </a:defRPr>
            </a:lvl1pPr>
          </a:lstStyle>
          <a:p>
            <a:pPr lvl="0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758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9148-7006-41C4-ABC2-D2A9F4595A63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24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AC19-CD6C-4528-B09F-367B3931C20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Obdélník 5"/>
          <p:cNvSpPr/>
          <p:nvPr userDrawn="1"/>
        </p:nvSpPr>
        <p:spPr bwMode="auto">
          <a:xfrm>
            <a:off x="0" y="0"/>
            <a:ext cx="9144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5" y="1004347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47" y="1004347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AC346-A157-4EF4-A06B-3AB421B38C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3422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1599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0" y="101599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0" y="1772816"/>
            <a:ext cx="4041775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FB18-8EAF-4DED-A64D-DB11D411D2B0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23855" y="101557"/>
            <a:ext cx="7699375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708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E105-8003-4962-AFA0-54D4ABFA0C7D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23855" y="101557"/>
            <a:ext cx="7699375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5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460"/>
            <a:ext cx="5111750" cy="538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00461"/>
            <a:ext cx="3008313" cy="5345998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C9DCE-74AD-40A2-919B-1CC767854C98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lue pag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982" y="3087229"/>
            <a:ext cx="7920037" cy="683543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969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37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DA920-88DF-466E-B7A8-39DA64F1E1EB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8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9148-7006-41C4-ABC2-D2A9F4595A63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9850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AC19-CD6C-4528-B09F-367B3931C20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Obdélník 5"/>
          <p:cNvSpPr/>
          <p:nvPr userDrawn="1"/>
        </p:nvSpPr>
        <p:spPr bwMode="auto">
          <a:xfrm>
            <a:off x="0" y="0"/>
            <a:ext cx="9144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1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43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AC346-A157-4EF4-A06B-3AB421B38C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8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FB18-8EAF-4DED-A64D-DB11D411D2B0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855" y="-100013"/>
            <a:ext cx="7699375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8837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E105-8003-4962-AFA0-54D4ABFA0C7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31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692706"/>
            <a:ext cx="5111750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C9DCE-74AD-40A2-919B-1CC767854C9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1735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DA920-88DF-466E-B7A8-39DA64F1E1E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33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0" y="1"/>
            <a:ext cx="9144000" cy="547697"/>
            <a:chOff x="0" y="1"/>
            <a:chExt cx="9144000" cy="547697"/>
          </a:xfrm>
        </p:grpSpPr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0" y="512773"/>
              <a:ext cx="9144000" cy="34925"/>
            </a:xfrm>
            <a:prstGeom prst="rect">
              <a:avLst/>
            </a:prstGeom>
            <a:solidFill>
              <a:schemeClr val="tx1">
                <a:alpha val="10001"/>
              </a:schemeClr>
            </a:solidFill>
            <a:ln w="9525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sz="2400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0" y="1"/>
              <a:ext cx="9144000" cy="512763"/>
            </a:xfrm>
            <a:prstGeom prst="rect">
              <a:avLst/>
            </a:prstGeom>
            <a:solidFill>
              <a:schemeClr val="tx1">
                <a:alpha val="10001"/>
              </a:schemeClr>
            </a:solidFill>
            <a:ln w="9525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sz="2400"/>
            </a:p>
          </p:txBody>
        </p:sp>
      </p:grp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nadpisů</a:t>
            </a:r>
            <a:r>
              <a:rPr lang="en-US" altLang="cs-CZ" dirty="0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styly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textu</a:t>
            </a:r>
            <a:r>
              <a:rPr lang="en-US" altLang="cs-CZ" dirty="0"/>
              <a:t>.</a:t>
            </a:r>
          </a:p>
          <a:p>
            <a:pPr lvl="1"/>
            <a:r>
              <a:rPr lang="en-US" altLang="cs-CZ" dirty="0" err="1"/>
              <a:t>Druhá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2"/>
            <a:r>
              <a:rPr lang="en-US" altLang="cs-CZ" dirty="0" err="1"/>
              <a:t>Třetí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3"/>
            <a:r>
              <a:rPr lang="en-US" altLang="cs-CZ" dirty="0" err="1"/>
              <a:t>Čtvrtá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4"/>
            <a:r>
              <a:rPr lang="en-US" altLang="cs-CZ" dirty="0" err="1"/>
              <a:t>Pátá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3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Vafle Light VUT" pitchFamily="2" charset="2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3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Vafle Light VUT" pitchFamily="2" charset="2"/>
                <a:ea typeface="Vafle Light VUT" pitchFamily="2" charset="2"/>
                <a:cs typeface="Calibri" panose="020F0502020204030204" pitchFamily="34" charset="0"/>
              </a:defRPr>
            </a:lvl1pPr>
          </a:lstStyle>
          <a:p>
            <a:fld id="{A689CB1D-D8FD-4B5B-916F-DD5C38307548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15900" y="115889"/>
            <a:ext cx="47625" cy="288925"/>
          </a:xfrm>
          <a:prstGeom prst="rect">
            <a:avLst/>
          </a:prstGeom>
          <a:solidFill>
            <a:srgbClr val="FE000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064505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8083001" y="116635"/>
            <a:ext cx="47625" cy="288925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82" y="101557"/>
            <a:ext cx="840862" cy="336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10" r:id="rId8"/>
    <p:sldLayoutId id="2147483711" r:id="rId9"/>
    <p:sldLayoutId id="2147483708" r:id="rId10"/>
    <p:sldLayoutId id="21474837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A9E0"/>
          </a:solidFill>
          <a:latin typeface="+mj-lt"/>
          <a:ea typeface="Vafle VUT" panose="02000506030000020004" pitchFamily="2" charset="2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332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5" y="101557"/>
            <a:ext cx="76993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nadpisů</a:t>
            </a:r>
            <a:r>
              <a:rPr lang="en-US" altLang="cs-CZ" dirty="0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980728"/>
            <a:ext cx="8640763" cy="51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styly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textu</a:t>
            </a:r>
            <a:r>
              <a:rPr lang="en-US" altLang="cs-CZ" dirty="0"/>
              <a:t>.</a:t>
            </a:r>
          </a:p>
          <a:p>
            <a:pPr lvl="1"/>
            <a:r>
              <a:rPr lang="en-US" altLang="cs-CZ" dirty="0" err="1"/>
              <a:t>Druhá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2"/>
            <a:r>
              <a:rPr lang="en-US" altLang="cs-CZ" dirty="0" err="1"/>
              <a:t>Třetí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3"/>
            <a:r>
              <a:rPr lang="en-US" altLang="cs-CZ" dirty="0" err="1"/>
              <a:t>Čtvrtá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4"/>
            <a:r>
              <a:rPr lang="en-US" altLang="cs-CZ" dirty="0" err="1"/>
              <a:t>Pátá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3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accent2"/>
                </a:solidFill>
                <a:latin typeface="Vafle Light VUT" pitchFamily="2" charset="2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3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accent2"/>
                </a:solidFill>
                <a:latin typeface="Vafle Light VUT" pitchFamily="2" charset="2"/>
                <a:ea typeface="Vafle Light VUT" pitchFamily="2" charset="2"/>
                <a:cs typeface="Calibri" panose="020F0502020204030204" pitchFamily="34" charset="0"/>
              </a:defRPr>
            </a:lvl1pPr>
          </a:lstStyle>
          <a:p>
            <a:fld id="{A689CB1D-D8FD-4B5B-916F-DD5C38307548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064505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3" y="293523"/>
            <a:ext cx="840862" cy="3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+mj-lt"/>
          <a:ea typeface="Calibri" panose="020F0502020204030204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332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git-scm.com/book/cs/v2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tiassingers/awesome-readm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ithub/gitignor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7" Type="http://schemas.openxmlformats.org/officeDocument/2006/relationships/hyperlink" Target="https://merlin.fit.vutbr.cz/repo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lab.com/" TargetMode="External"/><Relationship Id="rId5" Type="http://schemas.openxmlformats.org/officeDocument/2006/relationships/hyperlink" Target="https://bitbucket.com/" TargetMode="External"/><Relationship Id="rId4" Type="http://schemas.openxmlformats.org/officeDocument/2006/relationships/hyperlink" Target="https://education.github.com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ohshitgit.com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5" Type="http://schemas.openxmlformats.org/officeDocument/2006/relationships/hyperlink" Target="NULL" TargetMode="External"/><Relationship Id="rId4" Type="http://schemas.openxmlformats.org/officeDocument/2006/relationships/hyperlink" Target="https://stackoverflow.com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44623" y="3694115"/>
            <a:ext cx="7921675" cy="455612"/>
          </a:xfrm>
        </p:spPr>
        <p:txBody>
          <a:bodyPr/>
          <a:lstStyle/>
          <a:p>
            <a:r>
              <a:rPr lang="cs-CZ" altLang="cs-CZ" dirty="0"/>
              <a:t>Michal Wiglasz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44623" y="1988841"/>
            <a:ext cx="7928507" cy="1254125"/>
          </a:xfrm>
        </p:spPr>
        <p:txBody>
          <a:bodyPr/>
          <a:lstStyle/>
          <a:p>
            <a:r>
              <a:rPr lang="cs-CZ" altLang="cs-CZ" dirty="0"/>
              <a:t>Systémy pro distribuovanou </a:t>
            </a:r>
            <a:br>
              <a:rPr lang="cs-CZ" altLang="cs-CZ" dirty="0"/>
            </a:br>
            <a:r>
              <a:rPr lang="cs-CZ" altLang="cs-CZ" dirty="0"/>
              <a:t>správu verzí, GIT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1044624" y="4149731"/>
            <a:ext cx="79381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Brno University </a:t>
            </a:r>
            <a:r>
              <a:rPr lang="cs-CZ" altLang="cs-CZ" sz="1400" b="0" dirty="0" err="1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 Technology</a:t>
            </a:r>
            <a:r>
              <a:rPr lang="en-US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, F</a:t>
            </a:r>
            <a:r>
              <a:rPr lang="cs-CZ" altLang="cs-CZ" sz="1400" b="0" dirty="0" err="1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aculty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b="0" dirty="0" err="1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b="0" dirty="0" err="1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 Technology</a:t>
            </a:r>
            <a:endParaRPr lang="en-US" altLang="cs-CZ" sz="1400" b="0" dirty="0">
              <a:solidFill>
                <a:schemeClr val="bg2"/>
              </a:solidFill>
              <a:latin typeface="Vafle Light VUT" pitchFamily="2" charset="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en-US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ě</a:t>
            </a:r>
            <a:r>
              <a:rPr lang="en-US" altLang="cs-CZ" sz="1400" b="0" dirty="0" err="1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chova</a:t>
            </a:r>
            <a:r>
              <a:rPr lang="en-US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1/</a:t>
            </a:r>
            <a:r>
              <a:rPr lang="en-US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2, 612 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66</a:t>
            </a:r>
            <a:r>
              <a:rPr lang="en-US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 Brno</a:t>
            </a: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 - Královo Pole</a:t>
            </a:r>
            <a:endParaRPr lang="en-US" altLang="cs-CZ" sz="1400" b="0" dirty="0">
              <a:solidFill>
                <a:schemeClr val="bg2"/>
              </a:solidFill>
              <a:latin typeface="Vafle Light VUT" pitchFamily="2" charset="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  <a:sym typeface="Vafle Light VUT"/>
              </a:rPr>
              <a:t>iwiglasz</a:t>
            </a:r>
            <a:r>
              <a:rPr lang="en-US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@fit.vutbr.cz</a:t>
            </a:r>
            <a:endParaRPr lang="cs-CZ" altLang="cs-CZ" sz="1400" b="0" dirty="0">
              <a:solidFill>
                <a:schemeClr val="bg2"/>
              </a:solidFill>
              <a:latin typeface="Vafle Light VUT" pitchFamily="2" charset="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cs-CZ" sz="1400" b="0" dirty="0">
              <a:solidFill>
                <a:schemeClr val="bg2"/>
              </a:solidFill>
              <a:latin typeface="Vafle Light VUT" pitchFamily="2" charset="2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1984" y="6237312"/>
            <a:ext cx="3181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27. 2. 2018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0" dirty="0">
                <a:solidFill>
                  <a:schemeClr val="bg2"/>
                </a:solidFill>
                <a:latin typeface="Vafle Light VUT" pitchFamily="2" charset="2"/>
                <a:ea typeface="Calibri" panose="020F0502020204030204" pitchFamily="34" charset="0"/>
                <a:cs typeface="Calibri" panose="020F0502020204030204" pitchFamily="34" charset="0"/>
              </a:rPr>
              <a:t>Praktické aspekty vývoje software (IVS)</a:t>
            </a:r>
            <a:endParaRPr lang="en-US" altLang="cs-CZ" sz="1400" b="0" dirty="0">
              <a:solidFill>
                <a:schemeClr val="bg2"/>
              </a:solidFill>
              <a:latin typeface="Vafle Light VUT" pitchFamily="2" charset="2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status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On branch master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Changes to be committed: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reset HEAD &lt;file&gt;..." to </a:t>
            </a:r>
            <a:r>
              <a:rPr lang="en-US" sz="1600" dirty="0" err="1">
                <a:latin typeface="Consolas" panose="020B0609020204030204" pitchFamily="49" charset="0"/>
              </a:rPr>
              <a:t>unstage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new file: </a:t>
            </a:r>
            <a:r>
              <a:rPr lang="en-US" sz="1600" dirty="0" err="1">
                <a:latin typeface="Consolas" panose="020B0609020204030204" pitchFamily="49" charset="0"/>
              </a:rPr>
              <a:t>soubor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přidaný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přes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-add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deleted: </a:t>
            </a:r>
            <a:r>
              <a:rPr lang="en-US" sz="1600" dirty="0" err="1">
                <a:latin typeface="Consolas" panose="020B0609020204030204" pitchFamily="49" charset="0"/>
              </a:rPr>
              <a:t>soubor-smazán-přes-git-rm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Changed but not updated: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add &lt;file&gt;..." to update what will be committed)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checkout -- &lt;file&gt;..." to discard changes in working directory)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modified: </a:t>
            </a:r>
            <a:r>
              <a:rPr lang="en-US" sz="1600" dirty="0" err="1">
                <a:latin typeface="Consolas" panose="020B0609020204030204" pitchFamily="49" charset="0"/>
              </a:rPr>
              <a:t>upravený-soubor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deleted: </a:t>
            </a:r>
            <a:r>
              <a:rPr lang="en-US" sz="1600" dirty="0" err="1">
                <a:latin typeface="Consolas" panose="020B0609020204030204" pitchFamily="49" charset="0"/>
              </a:rPr>
              <a:t>soubor-smazán-obyčejným-rm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Untracked files: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add &lt;file&gt;..." to include in what will be committed)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nesledovaný-soubor</a:t>
            </a:r>
            <a:endParaRPr lang="cs-CZ" sz="1600" dirty="0"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10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stavu</a:t>
            </a:r>
          </a:p>
        </p:txBody>
      </p:sp>
    </p:spTree>
    <p:extLst>
      <p:ext uri="{BB962C8B-B14F-4D97-AF65-F5344CB8AC3E}">
        <p14:creationId xmlns:p14="http://schemas.microsoft.com/office/powerpoint/2010/main" val="298736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323855" y="1988840"/>
            <a:ext cx="8568625" cy="122413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status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On branch master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Changes to be committed: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reset HEAD &lt;file&gt;..." to </a:t>
            </a:r>
            <a:r>
              <a:rPr lang="en-US" sz="1600" dirty="0" err="1">
                <a:latin typeface="Consolas" panose="020B0609020204030204" pitchFamily="49" charset="0"/>
              </a:rPr>
              <a:t>unstage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new file: </a:t>
            </a:r>
            <a:r>
              <a:rPr lang="en-US" sz="1600" dirty="0" err="1">
                <a:latin typeface="Consolas" panose="020B0609020204030204" pitchFamily="49" charset="0"/>
              </a:rPr>
              <a:t>soubor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přidaný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přes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-add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deleted: </a:t>
            </a:r>
            <a:r>
              <a:rPr lang="en-US" sz="1600" dirty="0" err="1">
                <a:latin typeface="Consolas" panose="020B0609020204030204" pitchFamily="49" charset="0"/>
              </a:rPr>
              <a:t>soubor-smazán-přes-git-rm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Changed but not updated: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add &lt;file&gt;..." to update what will be committed)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checkout -- &lt;file&gt;..." to discard changes in working directory)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modified: </a:t>
            </a:r>
            <a:r>
              <a:rPr lang="en-US" sz="1600" dirty="0" err="1">
                <a:latin typeface="Consolas" panose="020B0609020204030204" pitchFamily="49" charset="0"/>
              </a:rPr>
              <a:t>upravený-soubor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deleted: </a:t>
            </a:r>
            <a:r>
              <a:rPr lang="en-US" sz="1600" dirty="0" err="1">
                <a:latin typeface="Consolas" panose="020B0609020204030204" pitchFamily="49" charset="0"/>
              </a:rPr>
              <a:t>soubor-smazán-obyčejným-rm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Untracked files: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add &lt;file&gt;..." to include in what will be committed)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nesledovaný-soubor</a:t>
            </a:r>
            <a:endParaRPr lang="cs-CZ" sz="1600" dirty="0"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11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stavu</a:t>
            </a:r>
          </a:p>
        </p:txBody>
      </p:sp>
    </p:spTree>
    <p:extLst>
      <p:ext uri="{BB962C8B-B14F-4D97-AF65-F5344CB8AC3E}">
        <p14:creationId xmlns:p14="http://schemas.microsoft.com/office/powerpoint/2010/main" val="220423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323855" y="3429000"/>
            <a:ext cx="8568625" cy="151216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status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On branch master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Changes to be committed: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reset HEAD &lt;file&gt;..." to </a:t>
            </a:r>
            <a:r>
              <a:rPr lang="en-US" sz="1600" dirty="0" err="1">
                <a:latin typeface="Consolas" panose="020B0609020204030204" pitchFamily="49" charset="0"/>
              </a:rPr>
              <a:t>unstage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new file: </a:t>
            </a:r>
            <a:r>
              <a:rPr lang="en-US" sz="1600" dirty="0" err="1">
                <a:latin typeface="Consolas" panose="020B0609020204030204" pitchFamily="49" charset="0"/>
              </a:rPr>
              <a:t>soubor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přidaný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přes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-add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deleted: </a:t>
            </a:r>
            <a:r>
              <a:rPr lang="en-US" sz="1600" dirty="0" err="1">
                <a:latin typeface="Consolas" panose="020B0609020204030204" pitchFamily="49" charset="0"/>
              </a:rPr>
              <a:t>soubor-smazán-přes-git-rm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Changed but not updated: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add &lt;file&gt;..." to update what will be committed)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checkout -- &lt;file&gt;..." to discard changes in working directory)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modified: </a:t>
            </a:r>
            <a:r>
              <a:rPr lang="en-US" sz="1600" dirty="0" err="1">
                <a:latin typeface="Consolas" panose="020B0609020204030204" pitchFamily="49" charset="0"/>
              </a:rPr>
              <a:t>upravený-soubor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deleted: </a:t>
            </a:r>
            <a:r>
              <a:rPr lang="en-US" sz="1600" dirty="0" err="1">
                <a:latin typeface="Consolas" panose="020B0609020204030204" pitchFamily="49" charset="0"/>
              </a:rPr>
              <a:t>soubor-smazán-obyčejným-rm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Untracked files: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add &lt;file&gt;..." to include in what will be committed)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nesledovaný-soubor</a:t>
            </a:r>
            <a:endParaRPr lang="cs-CZ" sz="1600" dirty="0"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12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stavu</a:t>
            </a:r>
          </a:p>
        </p:txBody>
      </p:sp>
    </p:spTree>
    <p:extLst>
      <p:ext uri="{BB962C8B-B14F-4D97-AF65-F5344CB8AC3E}">
        <p14:creationId xmlns:p14="http://schemas.microsoft.com/office/powerpoint/2010/main" val="372203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323855" y="5178389"/>
            <a:ext cx="8568625" cy="9176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status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On branch master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Changes to be committed: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reset HEAD &lt;file&gt;..." to </a:t>
            </a:r>
            <a:r>
              <a:rPr lang="en-US" sz="1600" dirty="0" err="1">
                <a:latin typeface="Consolas" panose="020B0609020204030204" pitchFamily="49" charset="0"/>
              </a:rPr>
              <a:t>unstage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new file: </a:t>
            </a:r>
            <a:r>
              <a:rPr lang="en-US" sz="1600" dirty="0" err="1">
                <a:latin typeface="Consolas" panose="020B0609020204030204" pitchFamily="49" charset="0"/>
              </a:rPr>
              <a:t>soubor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přidaný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přes</a:t>
            </a:r>
            <a:r>
              <a:rPr lang="en-US" sz="1600" dirty="0">
                <a:latin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-add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deleted: </a:t>
            </a:r>
            <a:r>
              <a:rPr lang="en-US" sz="1600" dirty="0" err="1">
                <a:latin typeface="Consolas" panose="020B0609020204030204" pitchFamily="49" charset="0"/>
              </a:rPr>
              <a:t>soubor-smazán-přes-git-rm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Changed but not updated: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add &lt;file&gt;..." to update what will be committed)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checkout -- &lt;file&gt;..." to discard changes in working directory)</a:t>
            </a: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modified: </a:t>
            </a:r>
            <a:r>
              <a:rPr lang="en-US" sz="1600" dirty="0" err="1">
                <a:latin typeface="Consolas" panose="020B0609020204030204" pitchFamily="49" charset="0"/>
              </a:rPr>
              <a:t>upravený-soubor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      </a:t>
            </a:r>
            <a:r>
              <a:rPr lang="en-US" sz="1600" dirty="0">
                <a:latin typeface="Consolas" panose="020B0609020204030204" pitchFamily="49" charset="0"/>
              </a:rPr>
              <a:t>deleted: </a:t>
            </a:r>
            <a:r>
              <a:rPr lang="en-US" sz="1600" dirty="0" err="1">
                <a:latin typeface="Consolas" panose="020B0609020204030204" pitchFamily="49" charset="0"/>
              </a:rPr>
              <a:t>soubor-smazán-obyčejným-rm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Untracked files:</a:t>
            </a: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</a:rPr>
              <a:t>(use "</a:t>
            </a:r>
            <a:r>
              <a:rPr lang="en-US" sz="1600" dirty="0" err="1">
                <a:latin typeface="Consolas" panose="020B0609020204030204" pitchFamily="49" charset="0"/>
              </a:rPr>
              <a:t>git</a:t>
            </a:r>
            <a:r>
              <a:rPr lang="en-US" sz="1600" dirty="0">
                <a:latin typeface="Consolas" panose="020B0609020204030204" pitchFamily="49" charset="0"/>
              </a:rPr>
              <a:t> add &lt;file&gt;..." to include in what will be committed)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nesledovaný-soubor</a:t>
            </a:r>
            <a:endParaRPr lang="cs-CZ" sz="1600" dirty="0"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13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stavu</a:t>
            </a:r>
          </a:p>
        </p:txBody>
      </p:sp>
    </p:spTree>
    <p:extLst>
      <p:ext uri="{BB962C8B-B14F-4D97-AF65-F5344CB8AC3E}">
        <p14:creationId xmlns:p14="http://schemas.microsoft.com/office/powerpoint/2010/main" val="159026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diff</a:t>
            </a:r>
            <a:endParaRPr lang="cs-CZ" b="1" dirty="0"/>
          </a:p>
          <a:p>
            <a:pPr lvl="1"/>
            <a:r>
              <a:rPr lang="cs-CZ" dirty="0"/>
              <a:t>změny, které ještě nejsou ve vyčkávacím prostoru</a:t>
            </a:r>
          </a:p>
          <a:p>
            <a:pPr lvl="1"/>
            <a:r>
              <a:rPr lang="cs-CZ" dirty="0"/>
              <a:t>neobsahuje nesledované soubory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diff</a:t>
            </a:r>
            <a:r>
              <a:rPr lang="cs-CZ" b="1" dirty="0"/>
              <a:t> --</a:t>
            </a:r>
            <a:r>
              <a:rPr lang="cs-CZ" b="1" dirty="0" err="1"/>
              <a:t>cached</a:t>
            </a:r>
            <a:endParaRPr lang="cs-CZ" b="1" dirty="0"/>
          </a:p>
          <a:p>
            <a:pPr lvl="1"/>
            <a:r>
              <a:rPr lang="cs-CZ" dirty="0"/>
              <a:t>vyčkávací prostor vs. poslední </a:t>
            </a:r>
            <a:r>
              <a:rPr lang="cs-CZ" dirty="0" err="1"/>
              <a:t>commit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14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stavu</a:t>
            </a:r>
          </a:p>
        </p:txBody>
      </p:sp>
    </p:spTree>
    <p:extLst>
      <p:ext uri="{BB962C8B-B14F-4D97-AF65-F5344CB8AC3E}">
        <p14:creationId xmlns:p14="http://schemas.microsoft.com/office/powerpoint/2010/main" val="380006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log</a:t>
            </a:r>
            <a:endParaRPr lang="cs-CZ" dirty="0"/>
          </a:p>
          <a:p>
            <a:pPr marL="0" indent="0">
              <a:buNone/>
            </a:pPr>
            <a:endParaRPr lang="cs-CZ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commit 1d33b1b1b7530a1168d7c3adc44063bfe32592eb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Author: Random &lt;jrh@example.net&gt;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Date: Sat Sep 12 15:52:20 2009 -0400</a:t>
            </a:r>
            <a:endParaRPr lang="cs-CZ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třetí</a:t>
            </a:r>
            <a:r>
              <a:rPr lang="en-US" sz="1400" dirty="0">
                <a:latin typeface="Consolas" panose="020B0609020204030204" pitchFamily="49" charset="0"/>
              </a:rPr>
              <a:t> commit</a:t>
            </a:r>
            <a:endParaRPr lang="cs-CZ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commit 895740c342fdbc03ce26b6417051ab6f2188a6d0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Author: Random &lt;jrh@example.net&gt;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Date: Sat Sep 12 14:53:20 2009 -0400</a:t>
            </a:r>
            <a:endParaRPr lang="cs-CZ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druhý</a:t>
            </a:r>
            <a:r>
              <a:rPr lang="en-US" sz="1400" dirty="0">
                <a:latin typeface="Consolas" panose="020B0609020204030204" pitchFamily="49" charset="0"/>
              </a:rPr>
              <a:t> commit</a:t>
            </a:r>
            <a:endParaRPr lang="cs-CZ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commit db35c00c63a7e98c4a89e180d317c9fb08e40f4b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Author: Random &lt;jrh@example.net&gt;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Date: Sat Sep 12 10:08:20 2009 -0400</a:t>
            </a:r>
            <a:endParaRPr lang="cs-CZ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první</a:t>
            </a:r>
            <a:r>
              <a:rPr lang="en-US" sz="1400" dirty="0">
                <a:latin typeface="Consolas" panose="020B0609020204030204" pitchFamily="49" charset="0"/>
              </a:rPr>
              <a:t> commit!</a:t>
            </a:r>
            <a:endParaRPr lang="cs-CZ" sz="1400" dirty="0"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15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stavu</a:t>
            </a:r>
          </a:p>
        </p:txBody>
      </p:sp>
    </p:spTree>
    <p:extLst>
      <p:ext uri="{BB962C8B-B14F-4D97-AF65-F5344CB8AC3E}">
        <p14:creationId xmlns:p14="http://schemas.microsoft.com/office/powerpoint/2010/main" val="98962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log --</a:t>
            </a:r>
            <a:r>
              <a:rPr lang="cs-CZ" b="1" dirty="0" err="1">
                <a:solidFill>
                  <a:srgbClr val="000000"/>
                </a:solidFill>
              </a:rPr>
              <a:t>stat</a:t>
            </a:r>
            <a:endParaRPr lang="cs-CZ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commit 1d33b1b1b7530a1168d7c3adc44063bfe32592eb</a:t>
            </a: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Author: Random &lt;jrh@example.net&gt;</a:t>
            </a: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Date: Sat Sep 12 15:52:20 2009 -0400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třetí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commit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cs-CZ" sz="1400" dirty="0">
                <a:latin typeface="Consolas" panose="020B0609020204030204" pitchFamily="49" charset="0"/>
              </a:rPr>
              <a:t> test | 15 </a:t>
            </a:r>
            <a:r>
              <a:rPr lang="cs-CZ" sz="1400" dirty="0">
                <a:solidFill>
                  <a:schemeClr val="accent6"/>
                </a:solidFill>
                <a:latin typeface="Consolas" panose="020B0609020204030204" pitchFamily="49" charset="0"/>
              </a:rPr>
              <a:t>++++++++++++</a:t>
            </a:r>
            <a:r>
              <a:rPr lang="cs-CZ" sz="1400" dirty="0">
                <a:solidFill>
                  <a:schemeClr val="accent1"/>
                </a:solidFill>
                <a:latin typeface="Consolas" panose="020B0609020204030204" pitchFamily="49" charset="0"/>
              </a:rPr>
              <a:t>---</a:t>
            </a:r>
          </a:p>
          <a:p>
            <a:pPr marL="0" lvl="0" indent="0">
              <a:buNone/>
            </a:pPr>
            <a:r>
              <a:rPr lang="cs-CZ" sz="1400" dirty="0">
                <a:latin typeface="Consolas" panose="020B0609020204030204" pitchFamily="49" charset="0"/>
              </a:rPr>
              <a:t> 1 </a:t>
            </a:r>
            <a:r>
              <a:rPr lang="cs-CZ" sz="1400" dirty="0" err="1">
                <a:latin typeface="Consolas" panose="020B0609020204030204" pitchFamily="49" charset="0"/>
              </a:rPr>
              <a:t>files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changed</a:t>
            </a:r>
            <a:r>
              <a:rPr lang="cs-CZ" sz="1400" dirty="0">
                <a:latin typeface="Consolas" panose="020B0609020204030204" pitchFamily="49" charset="0"/>
              </a:rPr>
              <a:t>, 12 </a:t>
            </a:r>
            <a:r>
              <a:rPr lang="cs-CZ" sz="1400" dirty="0" err="1">
                <a:latin typeface="Consolas" panose="020B0609020204030204" pitchFamily="49" charset="0"/>
              </a:rPr>
              <a:t>insertions</a:t>
            </a:r>
            <a:r>
              <a:rPr lang="cs-CZ" sz="1400" dirty="0">
                <a:latin typeface="Consolas" panose="020B0609020204030204" pitchFamily="49" charset="0"/>
              </a:rPr>
              <a:t>(+), 3 </a:t>
            </a:r>
            <a:r>
              <a:rPr lang="cs-CZ" sz="1400" dirty="0" err="1">
                <a:latin typeface="Consolas" panose="020B0609020204030204" pitchFamily="49" charset="0"/>
              </a:rPr>
              <a:t>deletions</a:t>
            </a:r>
            <a:r>
              <a:rPr lang="cs-CZ" sz="1400" dirty="0">
                <a:latin typeface="Consolas" panose="020B0609020204030204" pitchFamily="49" charset="0"/>
              </a:rPr>
              <a:t>(-)</a:t>
            </a:r>
          </a:p>
          <a:p>
            <a:pPr marL="0" lvl="0" indent="0">
              <a:buNone/>
            </a:pPr>
            <a:endParaRPr lang="cs-CZ" sz="1400" dirty="0"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cs-CZ" sz="1400" dirty="0"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log --</a:t>
            </a:r>
            <a:r>
              <a:rPr lang="cs-CZ" b="1" dirty="0" err="1">
                <a:solidFill>
                  <a:srgbClr val="000000"/>
                </a:solidFill>
              </a:rPr>
              <a:t>oneline</a:t>
            </a:r>
            <a:endParaRPr lang="cs-CZ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1d33b1b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třetí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commit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895740c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druhý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commit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db35c00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první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commit!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cs-CZ" sz="1400" dirty="0"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16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stavu</a:t>
            </a:r>
          </a:p>
        </p:txBody>
      </p:sp>
    </p:spTree>
    <p:extLst>
      <p:ext uri="{BB962C8B-B14F-4D97-AF65-F5344CB8AC3E}">
        <p14:creationId xmlns:p14="http://schemas.microsoft.com/office/powerpoint/2010/main" val="65338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add</a:t>
            </a:r>
            <a:r>
              <a:rPr lang="cs-CZ" b="1" dirty="0"/>
              <a:t> &lt;soubor/složka&gt;</a:t>
            </a:r>
          </a:p>
          <a:p>
            <a:pPr lvl="1"/>
            <a:r>
              <a:rPr lang="cs-CZ" dirty="0"/>
              <a:t>přesun změn do vyčkávacího prostoru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mv</a:t>
            </a:r>
            <a:r>
              <a:rPr lang="cs-CZ" b="1" dirty="0"/>
              <a:t> &lt;</a:t>
            </a:r>
            <a:r>
              <a:rPr lang="cs-CZ" b="1" dirty="0" err="1"/>
              <a:t>from</a:t>
            </a:r>
            <a:r>
              <a:rPr lang="cs-CZ" b="1" dirty="0"/>
              <a:t>&gt; &lt;to&gt;</a:t>
            </a:r>
          </a:p>
          <a:p>
            <a:pPr lvl="1"/>
            <a:r>
              <a:rPr lang="cs-CZ" dirty="0"/>
              <a:t>přejmenování složky či souboru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rm</a:t>
            </a:r>
            <a:r>
              <a:rPr lang="cs-CZ" b="1" dirty="0"/>
              <a:t> &lt;soubor/složka&gt;</a:t>
            </a:r>
          </a:p>
          <a:p>
            <a:pPr lvl="1"/>
            <a:r>
              <a:rPr lang="cs-CZ" dirty="0"/>
              <a:t>odstranění z disku a označení, že má být v </a:t>
            </a:r>
            <a:r>
              <a:rPr lang="cs-CZ" dirty="0" err="1"/>
              <a:t>commitu</a:t>
            </a:r>
            <a:r>
              <a:rPr lang="cs-CZ" dirty="0"/>
              <a:t> odstraněno</a:t>
            </a:r>
          </a:p>
          <a:p>
            <a:pPr marL="57144" indent="0">
              <a:buNone/>
            </a:pPr>
            <a:endParaRPr lang="cs-CZ" dirty="0"/>
          </a:p>
          <a:p>
            <a:pPr marL="57144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rm</a:t>
            </a:r>
            <a:r>
              <a:rPr lang="cs-CZ" b="1" dirty="0"/>
              <a:t> --</a:t>
            </a:r>
            <a:r>
              <a:rPr lang="cs-CZ" b="1" dirty="0" err="1"/>
              <a:t>cached</a:t>
            </a:r>
            <a:r>
              <a:rPr lang="cs-CZ" b="1" dirty="0"/>
              <a:t> &lt;soubor/složka&gt;</a:t>
            </a:r>
          </a:p>
          <a:p>
            <a:pPr lvl="1"/>
            <a:r>
              <a:rPr lang="cs-CZ" dirty="0"/>
              <a:t>pouze označení, že má být v </a:t>
            </a:r>
            <a:r>
              <a:rPr lang="cs-CZ" dirty="0" err="1"/>
              <a:t>commitu</a:t>
            </a:r>
            <a:r>
              <a:rPr lang="cs-CZ" dirty="0"/>
              <a:t> odstraněno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17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,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mv</a:t>
            </a:r>
            <a:r>
              <a:rPr lang="cs-CZ" dirty="0"/>
              <a:t>,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81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Commit</a:t>
            </a:r>
            <a:r>
              <a:rPr lang="cs-CZ" dirty="0"/>
              <a:t> je jedna revize</a:t>
            </a:r>
          </a:p>
          <a:p>
            <a:r>
              <a:rPr lang="cs-CZ" dirty="0"/>
              <a:t>Identifikován </a:t>
            </a:r>
            <a:r>
              <a:rPr lang="cs-CZ" dirty="0" err="1"/>
              <a:t>hashem</a:t>
            </a:r>
            <a:r>
              <a:rPr lang="cs-CZ" dirty="0"/>
              <a:t> (SHA-1)</a:t>
            </a:r>
          </a:p>
          <a:p>
            <a:pPr lvl="1"/>
            <a:r>
              <a:rPr lang="cs-CZ" b="1" dirty="0"/>
              <a:t>bf2ca58</a:t>
            </a:r>
            <a:r>
              <a:rPr lang="cs-CZ" dirty="0"/>
              <a:t>1680417f466fbedf35f1a4aa1c4c6c5e9</a:t>
            </a:r>
          </a:p>
          <a:p>
            <a:r>
              <a:rPr lang="cs-CZ" dirty="0"/>
              <a:t>Obsahuje zejména zprávu, autora a datum a čas</a:t>
            </a:r>
          </a:p>
          <a:p>
            <a:r>
              <a:rPr lang="cs-CZ" dirty="0"/>
              <a:t>Častá konvence pro zprávy:</a:t>
            </a:r>
          </a:p>
          <a:p>
            <a:pPr lvl="1"/>
            <a:r>
              <a:rPr lang="cs-CZ" dirty="0"/>
              <a:t>první řádek = stručné shrnutí </a:t>
            </a:r>
          </a:p>
          <a:p>
            <a:pPr lvl="2"/>
            <a:r>
              <a:rPr lang="cs-CZ" dirty="0"/>
              <a:t>je vidět ve všech výpisech historie</a:t>
            </a:r>
          </a:p>
          <a:p>
            <a:pPr lvl="1"/>
            <a:r>
              <a:rPr lang="cs-CZ" dirty="0"/>
              <a:t>druhý řádek prázdný</a:t>
            </a:r>
          </a:p>
          <a:p>
            <a:pPr lvl="1"/>
            <a:r>
              <a:rPr lang="cs-CZ" dirty="0"/>
              <a:t>další řádky = podrobnější informace, </a:t>
            </a:r>
            <a:r>
              <a:rPr lang="cs-CZ" dirty="0" err="1"/>
              <a:t>např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proč se dělá změna</a:t>
            </a:r>
          </a:p>
          <a:p>
            <a:pPr lvl="2"/>
            <a:r>
              <a:rPr lang="cs-CZ" dirty="0"/>
              <a:t>jak je to vyřešeno</a:t>
            </a:r>
          </a:p>
          <a:p>
            <a:pPr lvl="2"/>
            <a:r>
              <a:rPr lang="cs-CZ" dirty="0"/>
              <a:t>vedlejší efekty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18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revizí</a:t>
            </a:r>
          </a:p>
        </p:txBody>
      </p:sp>
    </p:spTree>
    <p:extLst>
      <p:ext uri="{BB962C8B-B14F-4D97-AF65-F5344CB8AC3E}">
        <p14:creationId xmlns:p14="http://schemas.microsoft.com/office/powerpoint/2010/main" val="398832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commit</a:t>
            </a:r>
            <a:r>
              <a:rPr lang="cs-CZ" b="1" dirty="0"/>
              <a:t> [-m </a:t>
            </a:r>
            <a:r>
              <a:rPr lang="cs-CZ" b="1" dirty="0" err="1"/>
              <a:t>message</a:t>
            </a:r>
            <a:r>
              <a:rPr lang="cs-CZ" b="1" dirty="0"/>
              <a:t>]</a:t>
            </a:r>
          </a:p>
          <a:p>
            <a:pPr lvl="1"/>
            <a:r>
              <a:rPr lang="cs-CZ" dirty="0"/>
              <a:t>Pokud se nezadá zpráva, </a:t>
            </a:r>
            <a:r>
              <a:rPr lang="cs-CZ" dirty="0" err="1"/>
              <a:t>git</a:t>
            </a:r>
            <a:r>
              <a:rPr lang="cs-CZ" dirty="0"/>
              <a:t> spustí textový editor</a:t>
            </a:r>
          </a:p>
          <a:p>
            <a:pPr lvl="2"/>
            <a:r>
              <a:rPr lang="cs-CZ" dirty="0"/>
              <a:t>$VISUAL, $EDITOR, </a:t>
            </a:r>
            <a:r>
              <a:rPr lang="cs-CZ" dirty="0" err="1"/>
              <a:t>vi</a:t>
            </a:r>
            <a:endParaRPr lang="cs-CZ" dirty="0"/>
          </a:p>
          <a:p>
            <a:pPr lvl="2"/>
            <a:endParaRPr lang="cs-CZ" dirty="0"/>
          </a:p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commit</a:t>
            </a:r>
            <a:r>
              <a:rPr lang="cs-CZ" b="1" dirty="0"/>
              <a:t> --</a:t>
            </a:r>
            <a:r>
              <a:rPr lang="cs-CZ" b="1" dirty="0" err="1"/>
              <a:t>amend</a:t>
            </a:r>
            <a:r>
              <a:rPr lang="cs-CZ" b="1" dirty="0"/>
              <a:t> [-m </a:t>
            </a:r>
            <a:r>
              <a:rPr lang="cs-CZ" b="1" dirty="0" err="1"/>
              <a:t>message</a:t>
            </a:r>
            <a:r>
              <a:rPr lang="cs-CZ" b="1" dirty="0"/>
              <a:t>]</a:t>
            </a:r>
          </a:p>
          <a:p>
            <a:pPr lvl="1"/>
            <a:r>
              <a:rPr lang="cs-CZ" dirty="0"/>
              <a:t>Oprava předchozího </a:t>
            </a:r>
            <a:r>
              <a:rPr lang="cs-CZ" dirty="0" err="1"/>
              <a:t>commitu</a:t>
            </a:r>
            <a:r>
              <a:rPr lang="cs-CZ" dirty="0"/>
              <a:t> → sloučení změn</a:t>
            </a:r>
          </a:p>
          <a:p>
            <a:pPr marL="914330" lvl="2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commit</a:t>
            </a:r>
            <a:r>
              <a:rPr lang="cs-CZ" b="1" dirty="0">
                <a:solidFill>
                  <a:srgbClr val="000000"/>
                </a:solidFill>
              </a:rPr>
              <a:t> -a [-m </a:t>
            </a:r>
            <a:r>
              <a:rPr lang="cs-CZ" b="1" dirty="0" err="1">
                <a:solidFill>
                  <a:srgbClr val="000000"/>
                </a:solidFill>
              </a:rPr>
              <a:t>message</a:t>
            </a:r>
            <a:r>
              <a:rPr lang="cs-CZ" b="1" dirty="0">
                <a:solidFill>
                  <a:srgbClr val="000000"/>
                </a:solidFill>
              </a:rPr>
              <a:t>]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všechny soubory, i ty mimo vyčkávací prostor</a:t>
            </a:r>
          </a:p>
          <a:p>
            <a:pPr marL="914330" lvl="2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commit</a:t>
            </a:r>
            <a:r>
              <a:rPr lang="cs-CZ" b="1" dirty="0">
                <a:solidFill>
                  <a:srgbClr val="000000"/>
                </a:solidFill>
              </a:rPr>
              <a:t> &lt;soubor&gt; [-m </a:t>
            </a:r>
            <a:r>
              <a:rPr lang="cs-CZ" b="1" dirty="0" err="1">
                <a:solidFill>
                  <a:srgbClr val="000000"/>
                </a:solidFill>
              </a:rPr>
              <a:t>message</a:t>
            </a:r>
            <a:r>
              <a:rPr lang="cs-CZ" b="1" dirty="0">
                <a:solidFill>
                  <a:srgbClr val="000000"/>
                </a:solidFill>
              </a:rPr>
              <a:t>]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pouze vybraný soubor</a:t>
            </a:r>
          </a:p>
          <a:p>
            <a:pPr marL="914330" lvl="2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19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revizí</a:t>
            </a:r>
          </a:p>
        </p:txBody>
      </p:sp>
    </p:spTree>
    <p:extLst>
      <p:ext uri="{BB962C8B-B14F-4D97-AF65-F5344CB8AC3E}">
        <p14:creationId xmlns:p14="http://schemas.microsoft.com/office/powerpoint/2010/main" val="300349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2</a:t>
            </a:fld>
            <a:endParaRPr lang="en-US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verzování a sdílení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Nic</a:t>
            </a:r>
          </a:p>
          <a:p>
            <a:r>
              <a:rPr lang="cs-CZ" dirty="0"/>
              <a:t>diplomka_v1.doc, diplomka_v2.doc, diplomka_s_jinym_uvodem.doc, diplomka_bez_fotky_muflona.doc, …</a:t>
            </a:r>
          </a:p>
          <a:p>
            <a:r>
              <a:rPr lang="cs-CZ" dirty="0"/>
              <a:t>Flashdisk</a:t>
            </a:r>
          </a:p>
          <a:p>
            <a:r>
              <a:rPr lang="cs-CZ" dirty="0"/>
              <a:t>Cloudové úložiště</a:t>
            </a:r>
          </a:p>
          <a:p>
            <a:pPr lvl="1"/>
            <a:r>
              <a:rPr lang="cs-CZ" dirty="0"/>
              <a:t>Dropbox, Google Drive, </a:t>
            </a:r>
            <a:r>
              <a:rPr lang="cs-CZ" dirty="0" err="1"/>
              <a:t>OneDrive</a:t>
            </a:r>
            <a:r>
              <a:rPr lang="cs-CZ" dirty="0"/>
              <a:t>, …</a:t>
            </a:r>
          </a:p>
          <a:p>
            <a:pPr lvl="1"/>
            <a:endParaRPr lang="cs-CZ" dirty="0"/>
          </a:p>
          <a:p>
            <a:r>
              <a:rPr lang="cs-CZ" dirty="0"/>
              <a:t>Centralizované </a:t>
            </a:r>
            <a:r>
              <a:rPr lang="cs-CZ" dirty="0" err="1"/>
              <a:t>verzovací</a:t>
            </a:r>
            <a:r>
              <a:rPr lang="cs-CZ" dirty="0"/>
              <a:t> systémy</a:t>
            </a:r>
          </a:p>
          <a:p>
            <a:pPr lvl="1"/>
            <a:r>
              <a:rPr lang="cs-CZ" dirty="0"/>
              <a:t>CVS, </a:t>
            </a:r>
            <a:r>
              <a:rPr lang="cs-CZ" dirty="0" err="1"/>
              <a:t>Subversion</a:t>
            </a:r>
            <a:r>
              <a:rPr lang="cs-CZ" dirty="0"/>
              <a:t> (SVN), …</a:t>
            </a:r>
          </a:p>
          <a:p>
            <a:r>
              <a:rPr lang="cs-CZ" dirty="0"/>
              <a:t>Distribuované </a:t>
            </a:r>
            <a:r>
              <a:rPr lang="cs-CZ" dirty="0" err="1"/>
              <a:t>verzovací</a:t>
            </a:r>
            <a:r>
              <a:rPr lang="cs-CZ" dirty="0"/>
              <a:t> systémy</a:t>
            </a:r>
          </a:p>
          <a:p>
            <a:pPr lvl="1"/>
            <a:r>
              <a:rPr lang="cs-CZ" dirty="0"/>
              <a:t>Git, </a:t>
            </a:r>
            <a:r>
              <a:rPr lang="cs-CZ" dirty="0" err="1"/>
              <a:t>Mercurial</a:t>
            </a:r>
            <a:r>
              <a:rPr lang="cs-CZ" dirty="0"/>
              <a:t>, …</a:t>
            </a:r>
          </a:p>
        </p:txBody>
      </p:sp>
      <p:cxnSp>
        <p:nvCxnSpPr>
          <p:cNvPr id="7" name="Přímá spojnice 6"/>
          <p:cNvCxnSpPr/>
          <p:nvPr/>
        </p:nvCxnSpPr>
        <p:spPr bwMode="auto">
          <a:xfrm>
            <a:off x="971600" y="4149080"/>
            <a:ext cx="734481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0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gui</a:t>
            </a:r>
            <a:r>
              <a:rPr lang="cs-CZ" b="1" dirty="0"/>
              <a:t>: </a:t>
            </a:r>
            <a:r>
              <a:rPr lang="cs-CZ" dirty="0"/>
              <a:t>jen základní funkcionalita</a:t>
            </a:r>
          </a:p>
          <a:p>
            <a:pPr marL="0" indent="0">
              <a:buNone/>
            </a:pPr>
            <a:r>
              <a:rPr lang="cs-CZ" b="1" dirty="0" err="1"/>
              <a:t>gitk</a:t>
            </a:r>
            <a:r>
              <a:rPr lang="cs-CZ" b="1" dirty="0"/>
              <a:t>: </a:t>
            </a:r>
            <a:r>
              <a:rPr lang="cs-CZ" dirty="0"/>
              <a:t>jen procházení historie</a:t>
            </a:r>
          </a:p>
          <a:p>
            <a:pPr mar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gitg</a:t>
            </a:r>
            <a:r>
              <a:rPr lang="cs-CZ" b="1" dirty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málo funkcí, ale přehledná historie a </a:t>
            </a:r>
            <a:r>
              <a:rPr lang="cs-CZ" dirty="0" err="1">
                <a:solidFill>
                  <a:srgbClr val="000000"/>
                </a:solidFill>
              </a:rPr>
              <a:t>commit</a:t>
            </a:r>
            <a:endParaRPr lang="cs-CZ" dirty="0"/>
          </a:p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cola</a:t>
            </a:r>
            <a:endParaRPr lang="cs-CZ" b="1" dirty="0">
              <a:solidFill>
                <a:srgbClr val="000000"/>
              </a:solidFill>
            </a:endParaRPr>
          </a:p>
          <a:p>
            <a:pPr lvl="1"/>
            <a:r>
              <a:rPr lang="cs-CZ" dirty="0">
                <a:solidFill>
                  <a:srgbClr val="000000"/>
                </a:solidFill>
              </a:rPr>
              <a:t>přehledné, automaticky obnovuje status, pokročilé hledání (např. </a:t>
            </a:r>
            <a:r>
              <a:rPr lang="cs-CZ" dirty="0" err="1">
                <a:solidFill>
                  <a:srgbClr val="000000"/>
                </a:solidFill>
              </a:rPr>
              <a:t>commity</a:t>
            </a:r>
            <a:r>
              <a:rPr lang="cs-CZ" dirty="0">
                <a:solidFill>
                  <a:srgbClr val="000000"/>
                </a:solidFill>
              </a:rPr>
              <a:t> podle změněného souboru)</a:t>
            </a:r>
          </a:p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TortoiseGIT</a:t>
            </a:r>
            <a:endParaRPr lang="cs-CZ" b="1" dirty="0">
              <a:solidFill>
                <a:srgbClr val="000000"/>
              </a:solidFill>
            </a:endParaRPr>
          </a:p>
          <a:p>
            <a:pPr lvl="1"/>
            <a:r>
              <a:rPr lang="cs-CZ" dirty="0">
                <a:solidFill>
                  <a:srgbClr val="000000"/>
                </a:solidFill>
              </a:rPr>
              <a:t>integrované do Průzkumníka ve Windows</a:t>
            </a:r>
            <a:endParaRPr lang="cs-CZ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cs-CZ" b="1" dirty="0" err="1"/>
              <a:t>GitKraken</a:t>
            </a:r>
            <a:endParaRPr lang="cs-CZ" b="1" dirty="0"/>
          </a:p>
          <a:p>
            <a:pPr lvl="1"/>
            <a:r>
              <a:rPr lang="cs-CZ" dirty="0"/>
              <a:t>zdarma s omezeními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20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Grafická rozhraní</a:t>
            </a:r>
          </a:p>
        </p:txBody>
      </p:sp>
    </p:spTree>
    <p:extLst>
      <p:ext uri="{BB962C8B-B14F-4D97-AF65-F5344CB8AC3E}">
        <p14:creationId xmlns:p14="http://schemas.microsoft.com/office/powerpoint/2010/main" val="162117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gui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21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Grafická rozhraní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04556"/>
            <a:ext cx="8352928" cy="48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4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gitk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22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Grafická rozhraní</a:t>
            </a:r>
          </a:p>
        </p:txBody>
      </p:sp>
      <p:pic>
        <p:nvPicPr>
          <p:cNvPr id="4098" name="Picture 2" descr="http://i.stack.imgur.com/Q6oU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38051"/>
            <a:ext cx="7128792" cy="51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9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gitg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23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Grafická rozhraní</a:t>
            </a:r>
          </a:p>
        </p:txBody>
      </p:sp>
      <p:pic>
        <p:nvPicPr>
          <p:cNvPr id="2050" name="Picture 2" descr="https://wiki.gnome.org/Apps/Gitg?action=AttachFile&amp;do=get&amp;target=history.png">
            <a:extLst>
              <a:ext uri="{FF2B5EF4-FFF2-40B4-BE49-F238E27FC236}">
                <a16:creationId xmlns:a16="http://schemas.microsoft.com/office/drawing/2014/main" id="{43123007-DD41-44FB-A5B6-ED4B84B7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6" y="1379365"/>
            <a:ext cx="8540441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3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gitg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24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Grafická rozhraní</a:t>
            </a:r>
          </a:p>
        </p:txBody>
      </p:sp>
      <p:pic>
        <p:nvPicPr>
          <p:cNvPr id="6146" name="Picture 2" descr="stage.png">
            <a:extLst>
              <a:ext uri="{FF2B5EF4-FFF2-40B4-BE49-F238E27FC236}">
                <a16:creationId xmlns:a16="http://schemas.microsoft.com/office/drawing/2014/main" id="{84C7602E-6EB8-4CDB-A0F2-31437DCB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4" y="1380032"/>
            <a:ext cx="8568527" cy="486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8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sz="2400" dirty="0"/>
              <a:t>Nastavím si </a:t>
            </a:r>
            <a:r>
              <a:rPr lang="cs-CZ" sz="2400" dirty="0" err="1"/>
              <a:t>git</a:t>
            </a:r>
            <a:endParaRPr lang="cs-CZ" sz="2400" dirty="0"/>
          </a:p>
          <a:p>
            <a:pPr marL="914371" lvl="1" indent="-514350"/>
            <a:r>
              <a:rPr lang="cs-CZ" sz="2000" dirty="0"/>
              <a:t>hlavně jméno a email</a:t>
            </a:r>
          </a:p>
          <a:p>
            <a:pPr marL="514350" indent="-514350">
              <a:buAutoNum type="arabicPeriod"/>
            </a:pPr>
            <a:r>
              <a:rPr lang="cs-CZ" sz="2400" dirty="0"/>
              <a:t>Založím lokální </a:t>
            </a:r>
            <a:r>
              <a:rPr lang="cs-CZ" sz="2400" dirty="0" err="1"/>
              <a:t>repozitář</a:t>
            </a:r>
            <a:endParaRPr lang="cs-CZ" sz="2400" dirty="0"/>
          </a:p>
          <a:p>
            <a:pPr marL="914371" lvl="1" indent="-514350"/>
            <a:r>
              <a:rPr lang="cs-CZ" sz="2000" dirty="0" err="1"/>
              <a:t>mkdir</a:t>
            </a:r>
            <a:r>
              <a:rPr lang="cs-CZ" sz="2000" dirty="0"/>
              <a:t> </a:t>
            </a:r>
            <a:r>
              <a:rPr lang="cs-CZ" sz="2000" dirty="0" err="1"/>
              <a:t>mujprogram</a:t>
            </a:r>
            <a:r>
              <a:rPr lang="cs-CZ" sz="2000" dirty="0"/>
              <a:t> &amp;&amp; cd </a:t>
            </a:r>
            <a:r>
              <a:rPr lang="cs-CZ" sz="2000" dirty="0" err="1"/>
              <a:t>mujprogram</a:t>
            </a:r>
            <a:endParaRPr lang="cs-CZ" sz="2000" dirty="0"/>
          </a:p>
          <a:p>
            <a:pPr marL="914371" lvl="1" indent="-514350"/>
            <a:r>
              <a:rPr lang="cs-CZ" sz="2000" b="1" dirty="0" err="1"/>
              <a:t>git</a:t>
            </a:r>
            <a:r>
              <a:rPr lang="cs-CZ" sz="2000" b="1" dirty="0"/>
              <a:t> </a:t>
            </a:r>
            <a:r>
              <a:rPr lang="cs-CZ" sz="2000" b="1" dirty="0" err="1"/>
              <a:t>init</a:t>
            </a:r>
            <a:endParaRPr lang="cs-CZ" sz="2000" b="1" dirty="0"/>
          </a:p>
          <a:p>
            <a:pPr marL="514350" indent="-514350">
              <a:buAutoNum type="arabicPeriod"/>
            </a:pPr>
            <a:r>
              <a:rPr lang="cs-CZ" sz="2400" dirty="0"/>
              <a:t>Vytvořím první revizi (</a:t>
            </a:r>
            <a:r>
              <a:rPr lang="cs-CZ" sz="2400" dirty="0" err="1"/>
              <a:t>commit</a:t>
            </a:r>
            <a:r>
              <a:rPr lang="cs-CZ" sz="2400" dirty="0"/>
              <a:t>)</a:t>
            </a:r>
          </a:p>
          <a:p>
            <a:pPr marL="914371" lvl="1" indent="-514350"/>
            <a:r>
              <a:rPr lang="cs-CZ" sz="2000" b="1" dirty="0" err="1"/>
              <a:t>git</a:t>
            </a:r>
            <a:r>
              <a:rPr lang="cs-CZ" sz="2000" b="1" dirty="0"/>
              <a:t> </a:t>
            </a:r>
            <a:r>
              <a:rPr lang="cs-CZ" sz="2000" b="1" dirty="0" err="1"/>
              <a:t>commit</a:t>
            </a:r>
            <a:r>
              <a:rPr lang="cs-CZ" sz="2000" b="1" dirty="0"/>
              <a:t> </a:t>
            </a:r>
            <a:r>
              <a:rPr lang="cs-CZ" sz="2000" dirty="0"/>
              <a:t>-m "</a:t>
            </a:r>
            <a:r>
              <a:rPr lang="cs-CZ" sz="2000" dirty="0" err="1"/>
              <a:t>initial</a:t>
            </a:r>
            <a:r>
              <a:rPr lang="cs-CZ" sz="2000" dirty="0"/>
              <a:t> </a:t>
            </a:r>
            <a:r>
              <a:rPr lang="cs-CZ" sz="2000" dirty="0" err="1"/>
              <a:t>commit</a:t>
            </a:r>
            <a:r>
              <a:rPr lang="cs-CZ" sz="2000" dirty="0"/>
              <a:t>"</a:t>
            </a:r>
          </a:p>
          <a:p>
            <a:pPr marL="514350" indent="-514350">
              <a:buAutoNum type="arabicPeriod"/>
            </a:pPr>
            <a:r>
              <a:rPr lang="cs-CZ" sz="2400" dirty="0"/>
              <a:t>Tvořím</a:t>
            </a:r>
          </a:p>
          <a:p>
            <a:pPr marL="914371" lvl="1" indent="-514350"/>
            <a:r>
              <a:rPr lang="cs-CZ" sz="2000" dirty="0" err="1"/>
              <a:t>vim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r>
              <a:rPr lang="cs-CZ" sz="2000" dirty="0"/>
              <a:t> / </a:t>
            </a:r>
            <a:r>
              <a:rPr lang="cs-CZ" sz="2000" dirty="0" err="1"/>
              <a:t>emacs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r>
              <a:rPr lang="cs-CZ" sz="2000" dirty="0"/>
              <a:t> / </a:t>
            </a:r>
            <a:r>
              <a:rPr lang="cs-CZ" sz="2000" dirty="0" err="1"/>
              <a:t>subl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endParaRPr lang="cs-CZ" sz="2000" dirty="0"/>
          </a:p>
          <a:p>
            <a:pPr marL="914371" lvl="1" indent="-514350"/>
            <a:r>
              <a:rPr lang="cs-CZ" sz="2000" b="1" dirty="0" err="1"/>
              <a:t>git</a:t>
            </a:r>
            <a:r>
              <a:rPr lang="cs-CZ" sz="2000" b="1" dirty="0"/>
              <a:t> </a:t>
            </a:r>
            <a:r>
              <a:rPr lang="cs-CZ" sz="2000" b="1" dirty="0" err="1"/>
              <a:t>add</a:t>
            </a:r>
            <a:r>
              <a:rPr lang="cs-CZ" sz="2000" b="1" dirty="0"/>
              <a:t>  / </a:t>
            </a:r>
            <a:r>
              <a:rPr lang="cs-CZ" sz="2000" b="1" dirty="0" err="1"/>
              <a:t>git</a:t>
            </a:r>
            <a:r>
              <a:rPr lang="cs-CZ" sz="2000" b="1" dirty="0"/>
              <a:t> </a:t>
            </a:r>
            <a:r>
              <a:rPr lang="cs-CZ" sz="2000" b="1" dirty="0" err="1"/>
              <a:t>rm</a:t>
            </a:r>
            <a:r>
              <a:rPr lang="cs-CZ" sz="2000" b="1" dirty="0"/>
              <a:t> / </a:t>
            </a:r>
            <a:r>
              <a:rPr lang="cs-CZ" sz="2000" b="1" dirty="0" err="1"/>
              <a:t>git</a:t>
            </a:r>
            <a:r>
              <a:rPr lang="cs-CZ" sz="2000" b="1" dirty="0"/>
              <a:t> </a:t>
            </a:r>
            <a:r>
              <a:rPr lang="cs-CZ" sz="2000" b="1" dirty="0" err="1"/>
              <a:t>mv</a:t>
            </a:r>
            <a:endParaRPr lang="cs-CZ" sz="2000" b="1" dirty="0"/>
          </a:p>
          <a:p>
            <a:pPr marL="514350" indent="-514350">
              <a:buAutoNum type="arabicPeriod"/>
            </a:pPr>
            <a:r>
              <a:rPr lang="cs-CZ" sz="2400" dirty="0"/>
              <a:t>Vytvořím další revizi (</a:t>
            </a:r>
            <a:r>
              <a:rPr lang="cs-CZ" sz="2400" dirty="0" err="1"/>
              <a:t>commit</a:t>
            </a:r>
            <a:r>
              <a:rPr lang="cs-CZ" sz="2400" dirty="0"/>
              <a:t>)</a:t>
            </a:r>
          </a:p>
          <a:p>
            <a:pPr marL="914371" lvl="1" indent="-514350"/>
            <a:r>
              <a:rPr lang="cs-CZ" sz="2000" b="1" dirty="0" err="1"/>
              <a:t>git</a:t>
            </a:r>
            <a:r>
              <a:rPr lang="cs-CZ" sz="2000" b="1" dirty="0"/>
              <a:t> </a:t>
            </a:r>
            <a:r>
              <a:rPr lang="cs-CZ" sz="2000" b="1" dirty="0" err="1"/>
              <a:t>commit</a:t>
            </a:r>
            <a:r>
              <a:rPr lang="cs-CZ" sz="2000" b="1" dirty="0"/>
              <a:t> </a:t>
            </a:r>
            <a:r>
              <a:rPr lang="cs-CZ" sz="2000" dirty="0"/>
              <a:t>-m "</a:t>
            </a:r>
            <a:r>
              <a:rPr lang="cs-CZ" sz="2000" dirty="0" err="1"/>
              <a:t>add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r>
              <a:rPr lang="cs-CZ" sz="2000" dirty="0"/>
              <a:t>"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Systémy</a:t>
            </a:r>
            <a:r>
              <a:rPr lang="en-US" dirty="0"/>
              <a:t> pro </a:t>
            </a:r>
            <a:r>
              <a:rPr lang="en-US" dirty="0" err="1"/>
              <a:t>distribuovanou</a:t>
            </a:r>
            <a:r>
              <a:rPr lang="en-US" dirty="0"/>
              <a:t> </a:t>
            </a:r>
            <a:r>
              <a:rPr lang="en-US" dirty="0" err="1"/>
              <a:t>správu</a:t>
            </a:r>
            <a:r>
              <a:rPr lang="en-US" dirty="0"/>
              <a:t> </a:t>
            </a:r>
            <a:r>
              <a:rPr lang="en-US" dirty="0" err="1"/>
              <a:t>verzí</a:t>
            </a:r>
            <a:r>
              <a:rPr lang="en-US" dirty="0"/>
              <a:t>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25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Naučme se </a:t>
            </a:r>
            <a:r>
              <a:rPr lang="cs-CZ" dirty="0" err="1"/>
              <a:t>git</a:t>
            </a:r>
            <a:r>
              <a:rPr lang="cs-CZ" dirty="0"/>
              <a:t> za 5 minut</a:t>
            </a:r>
          </a:p>
        </p:txBody>
      </p:sp>
    </p:spTree>
    <p:extLst>
      <p:ext uri="{BB962C8B-B14F-4D97-AF65-F5344CB8AC3E}">
        <p14:creationId xmlns:p14="http://schemas.microsoft.com/office/powerpoint/2010/main" val="3238741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praxi to je ale často takto: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Tvořím</a:t>
            </a:r>
          </a:p>
          <a:p>
            <a:pPr marL="895350" lvl="1" indent="-438150"/>
            <a:r>
              <a:rPr lang="cs-CZ" sz="2000" dirty="0" err="1"/>
              <a:t>mkdir</a:t>
            </a:r>
            <a:r>
              <a:rPr lang="cs-CZ" sz="2000" dirty="0"/>
              <a:t> </a:t>
            </a:r>
            <a:r>
              <a:rPr lang="cs-CZ" sz="2000" dirty="0" err="1"/>
              <a:t>mujprogram</a:t>
            </a:r>
            <a:r>
              <a:rPr lang="cs-CZ" sz="2000" dirty="0"/>
              <a:t> &amp;&amp; cd </a:t>
            </a:r>
            <a:r>
              <a:rPr lang="cs-CZ" sz="2000" dirty="0" err="1"/>
              <a:t>mujprogram</a:t>
            </a:r>
            <a:endParaRPr lang="cs-CZ" sz="2000" dirty="0"/>
          </a:p>
          <a:p>
            <a:pPr marL="895350" lvl="1" indent="-438150"/>
            <a:r>
              <a:rPr lang="cs-CZ" sz="2000" dirty="0" err="1"/>
              <a:t>vim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r>
              <a:rPr lang="cs-CZ" sz="2000" dirty="0"/>
              <a:t> / </a:t>
            </a:r>
            <a:r>
              <a:rPr lang="cs-CZ" sz="2000" dirty="0" err="1"/>
              <a:t>emacs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r>
              <a:rPr lang="cs-CZ" sz="2000" dirty="0"/>
              <a:t> / </a:t>
            </a:r>
            <a:r>
              <a:rPr lang="cs-CZ" sz="2000" dirty="0" err="1"/>
              <a:t>subl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endParaRPr lang="cs-CZ" sz="2000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Nějak to roste, možná bych to měl </a:t>
            </a:r>
            <a:r>
              <a:rPr lang="cs-CZ" dirty="0" err="1"/>
              <a:t>verzovat</a:t>
            </a:r>
            <a:endParaRPr lang="cs-CZ" dirty="0"/>
          </a:p>
          <a:p>
            <a:pPr marL="895350" lvl="1" indent="-438150"/>
            <a:r>
              <a:rPr lang="cs-CZ" sz="2000" b="1" dirty="0" err="1"/>
              <a:t>git</a:t>
            </a:r>
            <a:r>
              <a:rPr lang="cs-CZ" sz="2000" b="1" dirty="0"/>
              <a:t> </a:t>
            </a:r>
            <a:r>
              <a:rPr lang="cs-CZ" sz="2000" b="1" dirty="0" err="1"/>
              <a:t>init</a:t>
            </a:r>
            <a:endParaRPr lang="cs-CZ" sz="2000" b="1" dirty="0"/>
          </a:p>
          <a:p>
            <a:pPr marL="895350" lvl="1" indent="-438150"/>
            <a:r>
              <a:rPr lang="cs-CZ" sz="2000" b="1" dirty="0" err="1"/>
              <a:t>git</a:t>
            </a:r>
            <a:r>
              <a:rPr lang="cs-CZ" sz="2000" b="1" dirty="0"/>
              <a:t> </a:t>
            </a:r>
            <a:r>
              <a:rPr lang="cs-CZ" sz="2000" b="1" dirty="0" err="1"/>
              <a:t>commit</a:t>
            </a:r>
            <a:r>
              <a:rPr lang="cs-CZ" sz="2000" b="1" dirty="0"/>
              <a:t> </a:t>
            </a:r>
            <a:r>
              <a:rPr lang="cs-CZ" sz="2000" dirty="0"/>
              <a:t>-m "</a:t>
            </a:r>
            <a:r>
              <a:rPr lang="cs-CZ" sz="2000" dirty="0" err="1"/>
              <a:t>initial</a:t>
            </a:r>
            <a:r>
              <a:rPr lang="cs-CZ" sz="2000" dirty="0"/>
              <a:t> </a:t>
            </a:r>
            <a:r>
              <a:rPr lang="cs-CZ" sz="2000" dirty="0" err="1"/>
              <a:t>commit</a:t>
            </a:r>
            <a:r>
              <a:rPr lang="cs-CZ" sz="2000" dirty="0"/>
              <a:t>"</a:t>
            </a:r>
          </a:p>
          <a:p>
            <a:pPr marL="895350" lvl="1" indent="-438150"/>
            <a:endParaRPr lang="cs-CZ" sz="2000" dirty="0"/>
          </a:p>
          <a:p>
            <a:pPr marL="509617" indent="-4572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Možná bych to měl dát na GitHub</a:t>
            </a:r>
          </a:p>
          <a:p>
            <a:pPr marL="909638" lvl="1" indent="-457200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git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remote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origin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https://github.com/...	</a:t>
            </a:r>
          </a:p>
          <a:p>
            <a:pPr marL="909638" lvl="1" indent="-457200"/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git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push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-u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origin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master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26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Naučme se </a:t>
            </a:r>
            <a:r>
              <a:rPr lang="cs-CZ" dirty="0" err="1"/>
              <a:t>git</a:t>
            </a:r>
            <a:r>
              <a:rPr lang="cs-CZ" dirty="0"/>
              <a:t> za 5 minut</a:t>
            </a:r>
          </a:p>
        </p:txBody>
      </p:sp>
    </p:spTree>
    <p:extLst>
      <p:ext uri="{BB962C8B-B14F-4D97-AF65-F5344CB8AC3E}">
        <p14:creationId xmlns:p14="http://schemas.microsoft.com/office/powerpoint/2010/main" val="4031116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Potřebuji přizvat další lidi?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Přidám vzdálený </a:t>
            </a:r>
            <a:r>
              <a:rPr lang="cs-CZ" dirty="0" err="1"/>
              <a:t>repozitář</a:t>
            </a:r>
            <a:endParaRPr lang="cs-CZ" dirty="0"/>
          </a:p>
          <a:p>
            <a:pPr marL="914371" lvl="1" indent="-514350"/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remote</a:t>
            </a:r>
            <a:r>
              <a:rPr lang="cs-CZ" sz="2000" dirty="0"/>
              <a:t> </a:t>
            </a:r>
            <a:r>
              <a:rPr lang="cs-CZ" sz="2000" dirty="0" err="1"/>
              <a:t>add</a:t>
            </a:r>
            <a:r>
              <a:rPr lang="cs-CZ" sz="2000" dirty="0"/>
              <a:t> </a:t>
            </a:r>
            <a:r>
              <a:rPr lang="cs-CZ" sz="2000" dirty="0" err="1"/>
              <a:t>origin</a:t>
            </a:r>
            <a:r>
              <a:rPr lang="cs-CZ" sz="2000" dirty="0"/>
              <a:t> https://github.com/...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Zveřejním svou práci</a:t>
            </a:r>
          </a:p>
          <a:p>
            <a:pPr marL="914371" lvl="1" indent="-514350"/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push</a:t>
            </a:r>
            <a:r>
              <a:rPr lang="cs-CZ" sz="2000" dirty="0"/>
              <a:t> </a:t>
            </a:r>
            <a:r>
              <a:rPr lang="cs-CZ" sz="2000" dirty="0" err="1"/>
              <a:t>origin</a:t>
            </a:r>
            <a:r>
              <a:rPr lang="cs-CZ" sz="2000" dirty="0"/>
              <a:t> master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Systémy</a:t>
            </a:r>
            <a:r>
              <a:rPr lang="en-US" dirty="0"/>
              <a:t> pro </a:t>
            </a:r>
            <a:r>
              <a:rPr lang="en-US" dirty="0" err="1"/>
              <a:t>distribuovanou</a:t>
            </a:r>
            <a:r>
              <a:rPr lang="en-US" dirty="0"/>
              <a:t> </a:t>
            </a:r>
            <a:r>
              <a:rPr lang="en-US" dirty="0" err="1"/>
              <a:t>správu</a:t>
            </a:r>
            <a:r>
              <a:rPr lang="en-US" dirty="0"/>
              <a:t> </a:t>
            </a:r>
            <a:r>
              <a:rPr lang="en-US" dirty="0" err="1"/>
              <a:t>verzí</a:t>
            </a:r>
            <a:r>
              <a:rPr lang="en-US" dirty="0"/>
              <a:t>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27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Naučme se </a:t>
            </a:r>
            <a:r>
              <a:rPr lang="cs-CZ" dirty="0" err="1"/>
              <a:t>git</a:t>
            </a:r>
            <a:r>
              <a:rPr lang="cs-CZ" dirty="0"/>
              <a:t> za 5 minut</a:t>
            </a:r>
          </a:p>
        </p:txBody>
      </p:sp>
    </p:spTree>
    <p:extLst>
      <p:ext uri="{BB962C8B-B14F-4D97-AF65-F5344CB8AC3E}">
        <p14:creationId xmlns:p14="http://schemas.microsoft.com/office/powerpoint/2010/main" val="1145497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Chci se přidat k cizímu projektu?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Stáhnu si jej</a:t>
            </a:r>
          </a:p>
          <a:p>
            <a:pPr marL="914371" lvl="1" indent="-514350"/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clone</a:t>
            </a:r>
            <a:r>
              <a:rPr lang="cs-CZ" sz="2000" dirty="0"/>
              <a:t> https://github.com/kamarad/projekt.git</a:t>
            </a:r>
          </a:p>
          <a:p>
            <a:pPr marL="914371" lvl="1" indent="-514350"/>
            <a:r>
              <a:rPr lang="cs-CZ" sz="2000" dirty="0"/>
              <a:t>cd projekt</a:t>
            </a:r>
          </a:p>
          <a:p>
            <a:pPr marL="514350" indent="-514350">
              <a:buAutoNum type="arabicPeriod"/>
            </a:pPr>
            <a:r>
              <a:rPr lang="cs-CZ" dirty="0"/>
              <a:t>Tvořím (v nové větvi)</a:t>
            </a:r>
          </a:p>
          <a:p>
            <a:pPr marL="914371" lvl="1" indent="-514350"/>
            <a:r>
              <a:rPr lang="cs-CZ" sz="2000" dirty="0" err="1"/>
              <a:t>vim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r>
              <a:rPr lang="cs-CZ" sz="2000" dirty="0"/>
              <a:t> / </a:t>
            </a:r>
            <a:r>
              <a:rPr lang="cs-CZ" sz="2000" dirty="0" err="1"/>
              <a:t>emacs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r>
              <a:rPr lang="cs-CZ" sz="2000" dirty="0"/>
              <a:t> / </a:t>
            </a:r>
            <a:r>
              <a:rPr lang="cs-CZ" sz="2000" dirty="0" err="1"/>
              <a:t>subl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endParaRPr lang="cs-CZ" sz="2000" dirty="0"/>
          </a:p>
          <a:p>
            <a:pPr marL="914371" lvl="1" indent="-514350"/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commit</a:t>
            </a:r>
            <a:endParaRPr lang="cs-CZ" sz="2000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Odešlu svou práci</a:t>
            </a:r>
          </a:p>
          <a:p>
            <a:pPr lvl="1"/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push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28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Naučme se </a:t>
            </a:r>
            <a:r>
              <a:rPr lang="cs-CZ" dirty="0" err="1"/>
              <a:t>git</a:t>
            </a:r>
            <a:r>
              <a:rPr lang="cs-CZ" dirty="0"/>
              <a:t> za 5 minut</a:t>
            </a:r>
          </a:p>
        </p:txBody>
      </p:sp>
    </p:spTree>
    <p:extLst>
      <p:ext uri="{BB962C8B-B14F-4D97-AF65-F5344CB8AC3E}">
        <p14:creationId xmlns:p14="http://schemas.microsoft.com/office/powerpoint/2010/main" val="523106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Nastavte si své jméno a e-mail</a:t>
            </a:r>
          </a:p>
          <a:p>
            <a:r>
              <a:rPr lang="cs-CZ" sz="2400" dirty="0"/>
              <a:t>Každá revize je ucelený balík změn řešící jednu věc</a:t>
            </a:r>
          </a:p>
          <a:p>
            <a:pPr lvl="1"/>
            <a:r>
              <a:rPr lang="cs-CZ" sz="2000" dirty="0"/>
              <a:t>1 oprava, 1 nová funkce, …</a:t>
            </a:r>
          </a:p>
          <a:p>
            <a:pPr lvl="1"/>
            <a:r>
              <a:rPr lang="cs-CZ" sz="2000" dirty="0"/>
              <a:t>Raději více menších než jedna bomba („</a:t>
            </a:r>
            <a:r>
              <a:rPr lang="cs-CZ" sz="2000" dirty="0" err="1"/>
              <a:t>code</a:t>
            </a:r>
            <a:r>
              <a:rPr lang="cs-CZ" sz="2000" dirty="0"/>
              <a:t> bomb“)</a:t>
            </a:r>
          </a:p>
          <a:p>
            <a:r>
              <a:rPr lang="cs-CZ" sz="2400" dirty="0"/>
              <a:t>Pište k revizím smysluplné zprávy</a:t>
            </a:r>
          </a:p>
          <a:p>
            <a:pPr lvl="1"/>
            <a:r>
              <a:rPr lang="cs-CZ" b="1" dirty="0"/>
              <a:t>NE:</a:t>
            </a:r>
            <a:r>
              <a:rPr lang="cs-CZ" dirty="0"/>
              <a:t> </a:t>
            </a:r>
          </a:p>
          <a:p>
            <a:pPr lvl="2"/>
            <a:r>
              <a:rPr lang="cs-CZ" sz="2000" dirty="0" err="1"/>
              <a:t>fixes</a:t>
            </a:r>
            <a:r>
              <a:rPr lang="cs-CZ" sz="2000" dirty="0"/>
              <a:t>, </a:t>
            </a:r>
            <a:r>
              <a:rPr lang="cs-CZ" sz="2000" dirty="0" err="1"/>
              <a:t>stuff</a:t>
            </a:r>
            <a:r>
              <a:rPr lang="cs-CZ" sz="2000" dirty="0"/>
              <a:t>, </a:t>
            </a:r>
            <a:r>
              <a:rPr lang="cs-CZ" sz="2000" dirty="0" err="1"/>
              <a:t>bflmpsvz</a:t>
            </a:r>
            <a:endParaRPr lang="cs-CZ" sz="2000" dirty="0"/>
          </a:p>
          <a:p>
            <a:pPr lvl="2"/>
            <a:r>
              <a:rPr lang="cs-CZ" sz="2000" dirty="0"/>
              <a:t>vulgarismy</a:t>
            </a:r>
            <a:endParaRPr lang="cs-CZ" sz="2400" b="1" dirty="0"/>
          </a:p>
          <a:p>
            <a:pPr lvl="2"/>
            <a:r>
              <a:rPr lang="cs-CZ" sz="2000" dirty="0" err="1"/>
              <a:t>Updated</a:t>
            </a:r>
            <a:r>
              <a:rPr lang="cs-CZ" sz="2000" dirty="0"/>
              <a:t> </a:t>
            </a:r>
            <a:r>
              <a:rPr lang="cs-CZ" sz="2000" dirty="0" err="1"/>
              <a:t>main.c</a:t>
            </a:r>
            <a:endParaRPr lang="cs-CZ" sz="2000" dirty="0"/>
          </a:p>
          <a:p>
            <a:pPr lvl="1"/>
            <a:r>
              <a:rPr lang="cs-CZ" b="1" dirty="0"/>
              <a:t>ANO: </a:t>
            </a:r>
          </a:p>
          <a:p>
            <a:pPr lvl="2"/>
            <a:r>
              <a:rPr lang="cs-CZ" sz="2000" dirty="0" err="1"/>
              <a:t>Fixed</a:t>
            </a:r>
            <a:r>
              <a:rPr lang="cs-CZ" sz="2000" dirty="0"/>
              <a:t> blue bar not </a:t>
            </a:r>
            <a:r>
              <a:rPr lang="cs-CZ" sz="2000" dirty="0" err="1"/>
              <a:t>disappearing</a:t>
            </a:r>
            <a:r>
              <a:rPr lang="cs-CZ" sz="2000" dirty="0"/>
              <a:t> </a:t>
            </a:r>
            <a:r>
              <a:rPr lang="cs-CZ" sz="2000" dirty="0" err="1"/>
              <a:t>after</a:t>
            </a:r>
            <a:r>
              <a:rPr lang="cs-CZ" sz="2000" dirty="0"/>
              <a:t> </a:t>
            </a:r>
            <a:r>
              <a:rPr lang="cs-CZ" sz="2000" dirty="0" err="1"/>
              <a:t>midnight</a:t>
            </a:r>
            <a:r>
              <a:rPr lang="cs-CZ" sz="2000" dirty="0"/>
              <a:t> (</a:t>
            </a:r>
            <a:r>
              <a:rPr lang="cs-CZ" sz="2000" dirty="0" err="1"/>
              <a:t>closes</a:t>
            </a:r>
            <a:r>
              <a:rPr lang="cs-CZ" sz="2000" dirty="0"/>
              <a:t> #123)</a:t>
            </a:r>
          </a:p>
          <a:p>
            <a:pPr lvl="2"/>
            <a:r>
              <a:rPr lang="en-US" sz="2000" dirty="0"/>
              <a:t>Allow to set predictor size for </a:t>
            </a:r>
            <a:r>
              <a:rPr lang="en-US" sz="2000" dirty="0" err="1"/>
              <a:t>baldwin</a:t>
            </a:r>
            <a:r>
              <a:rPr lang="en-US" sz="2000" dirty="0"/>
              <a:t> mode</a:t>
            </a:r>
            <a:endParaRPr lang="cs-CZ" sz="20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29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</a:t>
            </a:r>
          </a:p>
        </p:txBody>
      </p:sp>
    </p:spTree>
    <p:extLst>
      <p:ext uri="{BB962C8B-B14F-4D97-AF65-F5344CB8AC3E}">
        <p14:creationId xmlns:p14="http://schemas.microsoft.com/office/powerpoint/2010/main" val="32189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Scott</a:t>
            </a:r>
            <a:r>
              <a:rPr lang="cs-CZ" dirty="0"/>
              <a:t> </a:t>
            </a:r>
            <a:r>
              <a:rPr lang="cs-CZ" dirty="0" err="1"/>
              <a:t>Chacon</a:t>
            </a:r>
            <a:r>
              <a:rPr lang="cs-CZ" dirty="0"/>
              <a:t>, Ben </a:t>
            </a:r>
            <a:r>
              <a:rPr lang="cs-CZ" dirty="0" err="1"/>
              <a:t>Straub</a:t>
            </a:r>
            <a:r>
              <a:rPr lang="cs-CZ" dirty="0"/>
              <a:t>: Pro Git</a:t>
            </a:r>
          </a:p>
          <a:p>
            <a:r>
              <a:rPr lang="cs-CZ" dirty="0">
                <a:hlinkClick r:id="rId3"/>
              </a:rPr>
              <a:t>https://git-scm.com/book/en/v2</a:t>
            </a:r>
            <a:endParaRPr lang="cs-CZ" dirty="0"/>
          </a:p>
          <a:p>
            <a:r>
              <a:rPr lang="cs-CZ" dirty="0">
                <a:hlinkClick r:id="rId4"/>
              </a:rPr>
              <a:t>https://git-scm.com/book/cs/v2</a:t>
            </a:r>
            <a:r>
              <a:rPr lang="cs-CZ" dirty="0"/>
              <a:t> (neúplný překlad)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323351" y="2528459"/>
            <a:ext cx="8497299" cy="3580293"/>
            <a:chOff x="282603" y="2528459"/>
            <a:chExt cx="8497299" cy="3580293"/>
          </a:xfrm>
        </p:grpSpPr>
        <p:pic>
          <p:nvPicPr>
            <p:cNvPr id="4098" name="Picture 2" descr="Výsledek obrázku pro pro g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556" y="2528459"/>
              <a:ext cx="2699346" cy="356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Výsledek obrázku pro pro gi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03" y="2528459"/>
              <a:ext cx="2693798" cy="356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Výsledek obrázk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790" y="2528459"/>
              <a:ext cx="2505377" cy="358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9704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Konfigurace nástrojů</a:t>
            </a:r>
          </a:p>
          <a:p>
            <a:pPr lvl="1"/>
            <a:r>
              <a:rPr lang="cs-CZ" dirty="0"/>
              <a:t>statická analýza (</a:t>
            </a:r>
            <a:r>
              <a:rPr lang="cs-CZ" dirty="0" err="1"/>
              <a:t>linter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testovací framework</a:t>
            </a:r>
          </a:p>
          <a:p>
            <a:pPr lvl="1"/>
            <a:r>
              <a:rPr lang="cs-CZ" dirty="0"/>
              <a:t>překladač (např. </a:t>
            </a:r>
            <a:r>
              <a:rPr lang="cs-CZ" dirty="0" err="1"/>
              <a:t>Makefile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README</a:t>
            </a:r>
          </a:p>
          <a:p>
            <a:r>
              <a:rPr lang="cs-CZ" dirty="0"/>
              <a:t>.</a:t>
            </a:r>
            <a:r>
              <a:rPr lang="cs-CZ" dirty="0" err="1"/>
              <a:t>editorconfig</a:t>
            </a:r>
            <a:endParaRPr lang="cs-CZ" dirty="0"/>
          </a:p>
          <a:p>
            <a:pPr lvl="1"/>
            <a:r>
              <a:rPr lang="cs-CZ" dirty="0"/>
              <a:t>nastavení konců řádků a odsazování</a:t>
            </a:r>
          </a:p>
          <a:p>
            <a:r>
              <a:rPr lang="cs-CZ" dirty="0"/>
              <a:t>.</a:t>
            </a:r>
            <a:r>
              <a:rPr lang="cs-CZ" dirty="0" err="1"/>
              <a:t>gitignore</a:t>
            </a:r>
            <a:endParaRPr lang="cs-CZ" dirty="0"/>
          </a:p>
          <a:p>
            <a:pPr lvl="1"/>
            <a:r>
              <a:rPr lang="cs-CZ" dirty="0"/>
              <a:t>seznam ignorovaných souborů a složek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30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dobré mít v </a:t>
            </a:r>
            <a:r>
              <a:rPr lang="cs-CZ" dirty="0" err="1"/>
              <a:t>repozitáři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502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 vše je vhodné </a:t>
            </a:r>
            <a:r>
              <a:rPr lang="cs-CZ" dirty="0" err="1"/>
              <a:t>verzovat</a:t>
            </a:r>
            <a:r>
              <a:rPr lang="cs-CZ" dirty="0"/>
              <a:t>, například:</a:t>
            </a:r>
          </a:p>
          <a:p>
            <a:r>
              <a:rPr lang="cs-CZ" dirty="0"/>
              <a:t>vše, co lze vygenerovat</a:t>
            </a:r>
          </a:p>
          <a:p>
            <a:pPr lvl="1"/>
            <a:r>
              <a:rPr lang="cs-CZ" dirty="0" err="1"/>
              <a:t>binárky</a:t>
            </a:r>
            <a:endParaRPr lang="cs-CZ" dirty="0"/>
          </a:p>
          <a:p>
            <a:pPr lvl="1"/>
            <a:r>
              <a:rPr lang="cs-CZ" dirty="0"/>
              <a:t>generovaná dokumentace</a:t>
            </a:r>
          </a:p>
          <a:p>
            <a:pPr lvl="1"/>
            <a:r>
              <a:rPr lang="cs-CZ" dirty="0"/>
              <a:t>vysázené PDF z </a:t>
            </a:r>
            <a:r>
              <a:rPr lang="cs-CZ" dirty="0" err="1"/>
              <a:t>LaTeXu</a:t>
            </a:r>
            <a:endParaRPr lang="cs-CZ" dirty="0"/>
          </a:p>
          <a:p>
            <a:r>
              <a:rPr lang="cs-CZ" dirty="0"/>
              <a:t>lokální konfigurace (specifická pro jednoho vývojáře)</a:t>
            </a:r>
          </a:p>
          <a:p>
            <a:pPr lvl="1"/>
            <a:r>
              <a:rPr lang="cs-CZ" dirty="0"/>
              <a:t>nastavení IDE</a:t>
            </a:r>
          </a:p>
          <a:p>
            <a:pPr lvl="1"/>
            <a:r>
              <a:rPr lang="cs-CZ" dirty="0"/>
              <a:t>přístupy k testovací databázi</a:t>
            </a:r>
          </a:p>
          <a:p>
            <a:r>
              <a:rPr lang="cs-CZ" dirty="0"/>
              <a:t>dočasné soubory</a:t>
            </a:r>
          </a:p>
          <a:p>
            <a:r>
              <a:rPr lang="cs-CZ" dirty="0"/>
              <a:t>logy</a:t>
            </a: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31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dobré nemít v </a:t>
            </a:r>
            <a:r>
              <a:rPr lang="cs-CZ" dirty="0" err="1"/>
              <a:t>repozitáři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919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Jméno</a:t>
            </a:r>
            <a:r>
              <a:rPr lang="en-US" dirty="0"/>
              <a:t> </a:t>
            </a:r>
            <a:r>
              <a:rPr lang="en-US" dirty="0" err="1"/>
              <a:t>projektu</a:t>
            </a:r>
            <a:endParaRPr lang="en-US" dirty="0"/>
          </a:p>
          <a:p>
            <a:r>
              <a:rPr lang="en-US" dirty="0" err="1"/>
              <a:t>Autoři</a:t>
            </a:r>
          </a:p>
          <a:p>
            <a:r>
              <a:rPr lang="en-US" dirty="0" err="1"/>
              <a:t>Stručný</a:t>
            </a:r>
            <a:r>
              <a:rPr lang="en-US" dirty="0"/>
              <a:t> 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funkce</a:t>
            </a:r>
          </a:p>
          <a:p>
            <a:r>
              <a:rPr lang="en-US" dirty="0" err="1"/>
              <a:t>Licence</a:t>
            </a:r>
          </a:p>
          <a:p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instalace</a:t>
            </a:r>
          </a:p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přispívat</a:t>
            </a:r>
            <a:r>
              <a:rPr lang="en-US" dirty="0"/>
              <a:t> (</a:t>
            </a:r>
            <a:r>
              <a:rPr lang="en-US" dirty="0" err="1"/>
              <a:t>hlavně</a:t>
            </a:r>
            <a:r>
              <a:rPr lang="en-US" dirty="0"/>
              <a:t> u open source)</a:t>
            </a:r>
          </a:p>
          <a:p>
            <a:r>
              <a:rPr lang="en-US" dirty="0"/>
              <a:t>A </a:t>
            </a:r>
            <a:r>
              <a:rPr lang="en-US" dirty="0" err="1"/>
              <a:t>cokoliv</a:t>
            </a:r>
            <a:r>
              <a:rPr lang="en-US" dirty="0"/>
              <a:t> </a:t>
            </a:r>
            <a:r>
              <a:rPr lang="en-US" dirty="0" err="1"/>
              <a:t>dalšího</a:t>
            </a:r>
            <a:r>
              <a:rPr lang="cs-CZ" dirty="0"/>
              <a:t>, co dává smysl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Dá</a:t>
            </a:r>
            <a:r>
              <a:rPr lang="en-US" dirty="0"/>
              <a:t> se </a:t>
            </a:r>
            <a:r>
              <a:rPr lang="en-US" dirty="0" err="1"/>
              <a:t>najít</a:t>
            </a:r>
            <a:r>
              <a:rPr lang="en-US" dirty="0"/>
              <a:t> </a:t>
            </a:r>
            <a:r>
              <a:rPr lang="en-US" dirty="0" err="1"/>
              <a:t>spousta</a:t>
            </a:r>
            <a:r>
              <a:rPr lang="en-US" dirty="0"/>
              <a:t> </a:t>
            </a:r>
            <a:r>
              <a:rPr lang="en-US" dirty="0" err="1"/>
              <a:t>šablon</a:t>
            </a:r>
            <a:r>
              <a:rPr lang="en-US" dirty="0"/>
              <a:t> a </a:t>
            </a:r>
            <a:r>
              <a:rPr lang="en-US" dirty="0" err="1"/>
              <a:t>příkladů</a:t>
            </a:r>
            <a:r>
              <a:rPr lang="en-US" dirty="0"/>
              <a:t>:</a:t>
            </a:r>
          </a:p>
          <a:p>
            <a:pPr lvl="1"/>
            <a:r>
              <a:rPr lang="en-US" sz="1800" dirty="0">
                <a:hlinkClick r:id="rId3"/>
              </a:rPr>
              <a:t>https://github.com/matiassingers/awesome-readme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32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Vafle VUT"/>
              </a:rPr>
              <a:t>README</a:t>
            </a:r>
          </a:p>
        </p:txBody>
      </p:sp>
    </p:spTree>
    <p:extLst>
      <p:ext uri="{BB962C8B-B14F-4D97-AF65-F5344CB8AC3E}">
        <p14:creationId xmlns:p14="http://schemas.microsoft.com/office/powerpoint/2010/main" val="324944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Seznam</a:t>
            </a:r>
            <a:r>
              <a:rPr lang="en-US" dirty="0"/>
              <a:t> </a:t>
            </a:r>
            <a:r>
              <a:rPr lang="en-US" dirty="0" err="1"/>
              <a:t>složek</a:t>
            </a:r>
            <a:r>
              <a:rPr lang="en-US" dirty="0"/>
              <a:t> a </a:t>
            </a:r>
            <a:r>
              <a:rPr lang="en-US" dirty="0" err="1"/>
              <a:t>souborů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nemají</a:t>
            </a:r>
            <a:r>
              <a:rPr lang="en-US" dirty="0"/>
              <a:t> </a:t>
            </a:r>
            <a:r>
              <a:rPr lang="en-US" dirty="0" err="1"/>
              <a:t>verzovat</a:t>
            </a:r>
          </a:p>
          <a:p>
            <a:r>
              <a:rPr lang="en-US" dirty="0">
                <a:hlinkClick r:id="rId3"/>
              </a:rPr>
              <a:t>https://github.com/github/gitignore</a:t>
            </a:r>
          </a:p>
          <a:p>
            <a:pPr marL="0" indent="0">
              <a:buNone/>
            </a:pPr>
            <a:endParaRPr lang="en-US" sz="14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# </a:t>
            </a:r>
            <a:r>
              <a:rPr lang="en-US" sz="1400" dirty="0" err="1">
                <a:latin typeface="Consolas"/>
              </a:rPr>
              <a:t>ignoruj</a:t>
            </a:r>
            <a:r>
              <a:rPr lang="en-US" sz="1400" dirty="0">
                <a:latin typeface="Consolas"/>
              </a:rPr>
              <a:t> </a:t>
            </a:r>
            <a:r>
              <a:rPr lang="en-US" sz="1400" dirty="0" err="1">
                <a:latin typeface="Consolas"/>
              </a:rPr>
              <a:t>soubory</a:t>
            </a:r>
            <a:r>
              <a:rPr lang="en-US" sz="1400" dirty="0">
                <a:latin typeface="Consolas"/>
              </a:rPr>
              <a:t> .a</a:t>
            </a:r>
            <a:endParaRPr lang="en-US" sz="12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*.a</a:t>
            </a:r>
            <a:endParaRPr lang="en-US" sz="1200" dirty="0">
              <a:latin typeface="Consolas"/>
            </a:endParaRPr>
          </a:p>
          <a:p>
            <a:pPr marL="0" indent="0">
              <a:buNone/>
            </a:pPr>
            <a:endParaRPr lang="en-US" sz="14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# ale s </a:t>
            </a:r>
            <a:r>
              <a:rPr lang="en-US" sz="1400" dirty="0" err="1">
                <a:latin typeface="Consolas"/>
              </a:rPr>
              <a:t>vyjimkou</a:t>
            </a:r>
            <a:r>
              <a:rPr lang="en-US" sz="1400" dirty="0">
                <a:latin typeface="Consolas"/>
              </a:rPr>
              <a:t> lib.a</a:t>
            </a:r>
          </a:p>
          <a:p>
            <a:pPr marL="0" indent="0">
              <a:buNone/>
            </a:pPr>
            <a:r>
              <a:rPr lang="en-US" sz="1400" b="1" dirty="0">
                <a:latin typeface="Consolas"/>
              </a:rPr>
              <a:t>!</a:t>
            </a:r>
            <a:r>
              <a:rPr lang="en-US" sz="1400" dirty="0" err="1">
                <a:latin typeface="Consolas"/>
              </a:rPr>
              <a:t>lib.a</a:t>
            </a:r>
            <a:endParaRPr lang="en-US" sz="1400" dirty="0">
              <a:latin typeface="Consolas"/>
            </a:endParaRPr>
          </a:p>
          <a:p>
            <a:pPr marL="0" indent="0">
              <a:buNone/>
            </a:pPr>
            <a:endParaRPr lang="en-US" sz="14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# </a:t>
            </a:r>
            <a:r>
              <a:rPr lang="en-US" sz="1400" dirty="0" err="1">
                <a:latin typeface="Consolas"/>
              </a:rPr>
              <a:t>ignoruj</a:t>
            </a:r>
            <a:r>
              <a:rPr lang="en-US" sz="1400" dirty="0">
                <a:latin typeface="Consolas"/>
              </a:rPr>
              <a:t> </a:t>
            </a:r>
            <a:r>
              <a:rPr lang="en-US" sz="1400" dirty="0" err="1">
                <a:latin typeface="Consolas"/>
              </a:rPr>
              <a:t>soubor</a:t>
            </a:r>
            <a:r>
              <a:rPr lang="en-US" sz="1400" dirty="0">
                <a:latin typeface="Consolas"/>
              </a:rPr>
              <a:t> TODO v </a:t>
            </a:r>
            <a:r>
              <a:rPr lang="en-US" sz="1400" dirty="0" err="1">
                <a:latin typeface="Consolas"/>
              </a:rPr>
              <a:t>teto</a:t>
            </a:r>
            <a:r>
              <a:rPr lang="en-US" sz="1400" dirty="0">
                <a:latin typeface="Consolas"/>
              </a:rPr>
              <a:t> </a:t>
            </a:r>
            <a:r>
              <a:rPr lang="en-US" sz="1400" dirty="0" err="1">
                <a:latin typeface="Consolas"/>
              </a:rPr>
              <a:t>slozce</a:t>
            </a:r>
            <a:r>
              <a:rPr lang="en-US" sz="1400" dirty="0">
                <a:latin typeface="Consolas"/>
              </a:rPr>
              <a:t>, ale ne v </a:t>
            </a:r>
            <a:r>
              <a:rPr lang="en-US" sz="1400" dirty="0" err="1">
                <a:latin typeface="Consolas"/>
              </a:rPr>
              <a:t>podslozkach</a:t>
            </a:r>
            <a:r>
              <a:rPr lang="en-US" sz="1400" dirty="0">
                <a:latin typeface="Consolas"/>
              </a:rPr>
              <a:t> (./</a:t>
            </a:r>
            <a:r>
              <a:rPr lang="en-US" sz="1400" dirty="0" err="1">
                <a:latin typeface="Consolas"/>
              </a:rPr>
              <a:t>xyz</a:t>
            </a:r>
            <a:r>
              <a:rPr lang="en-US" sz="1400" dirty="0">
                <a:latin typeface="Consolas"/>
              </a:rPr>
              <a:t>/TODO)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/TODO</a:t>
            </a:r>
            <a:endParaRPr lang="en-US" sz="1200" dirty="0">
              <a:latin typeface="Consolas"/>
            </a:endParaRPr>
          </a:p>
          <a:p>
            <a:pPr marL="0" indent="0">
              <a:buNone/>
            </a:pPr>
            <a:endParaRPr lang="en-US" sz="14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# </a:t>
            </a:r>
            <a:r>
              <a:rPr lang="en-US" sz="1400" dirty="0" err="1">
                <a:latin typeface="Consolas"/>
              </a:rPr>
              <a:t>ignoruj</a:t>
            </a:r>
            <a:r>
              <a:rPr lang="en-US" sz="1400" dirty="0">
                <a:latin typeface="Consolas"/>
              </a:rPr>
              <a:t> </a:t>
            </a:r>
            <a:r>
              <a:rPr lang="en-US" sz="1400" dirty="0" err="1">
                <a:latin typeface="Consolas"/>
              </a:rPr>
              <a:t>vse</a:t>
            </a:r>
            <a:r>
              <a:rPr lang="en-US" sz="1400" dirty="0">
                <a:latin typeface="Consolas"/>
              </a:rPr>
              <a:t> </a:t>
            </a:r>
            <a:r>
              <a:rPr lang="en-US" sz="1400" dirty="0" err="1">
                <a:latin typeface="Consolas"/>
              </a:rPr>
              <a:t>ve</a:t>
            </a:r>
            <a:r>
              <a:rPr lang="en-US" sz="1400" dirty="0">
                <a:latin typeface="Consolas"/>
              </a:rPr>
              <a:t> </a:t>
            </a:r>
            <a:r>
              <a:rPr lang="en-US" sz="1400" dirty="0" err="1">
                <a:latin typeface="Consolas"/>
              </a:rPr>
              <a:t>slozce</a:t>
            </a:r>
            <a:r>
              <a:rPr lang="en-US" sz="1400" dirty="0">
                <a:latin typeface="Consolas"/>
              </a:rPr>
              <a:t> build/</a:t>
            </a:r>
            <a:endParaRPr lang="en-US" sz="12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build/</a:t>
            </a:r>
            <a:endParaRPr lang="en-US" sz="1200" dirty="0">
              <a:latin typeface="Consolas"/>
            </a:endParaRPr>
          </a:p>
          <a:p>
            <a:pPr marL="0" indent="0">
              <a:buNone/>
            </a:pPr>
            <a:endParaRPr lang="en-US" sz="14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# </a:t>
            </a:r>
            <a:r>
              <a:rPr lang="en-US" sz="1400" dirty="0" err="1">
                <a:latin typeface="Consolas"/>
              </a:rPr>
              <a:t>ignoruj</a:t>
            </a:r>
            <a:r>
              <a:rPr lang="en-US" sz="1400" dirty="0">
                <a:latin typeface="Consolas"/>
              </a:rPr>
              <a:t> doc/notes.txt, ale ne doc/server/arch.txt</a:t>
            </a:r>
            <a:endParaRPr lang="en-US" sz="12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doc/*.txt</a:t>
            </a:r>
            <a:endParaRPr lang="en-US" sz="1200" dirty="0">
              <a:latin typeface="Consolas"/>
            </a:endParaRPr>
          </a:p>
          <a:p>
            <a:pPr marL="0" indent="0">
              <a:buNone/>
            </a:pPr>
            <a:endParaRPr lang="en-US" sz="1400" dirty="0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# </a:t>
            </a:r>
            <a:r>
              <a:rPr lang="en-US" sz="1400" dirty="0" err="1">
                <a:latin typeface="Consolas"/>
              </a:rPr>
              <a:t>ignoruj</a:t>
            </a:r>
            <a:r>
              <a:rPr lang="en-US" sz="1400" dirty="0">
                <a:latin typeface="Consolas"/>
              </a:rPr>
              <a:t> </a:t>
            </a:r>
            <a:r>
              <a:rPr lang="en-US" sz="1400" dirty="0" err="1">
                <a:latin typeface="Consolas"/>
              </a:rPr>
              <a:t>vsechna</a:t>
            </a:r>
            <a:r>
              <a:rPr lang="en-US" sz="1400" dirty="0">
                <a:latin typeface="Consolas"/>
              </a:rPr>
              <a:t> pdf </a:t>
            </a:r>
            <a:r>
              <a:rPr lang="en-US" sz="1400" dirty="0" err="1">
                <a:latin typeface="Consolas"/>
              </a:rPr>
              <a:t>ve</a:t>
            </a:r>
            <a:r>
              <a:rPr lang="en-US" sz="1400" dirty="0">
                <a:latin typeface="Consolas"/>
              </a:rPr>
              <a:t> </a:t>
            </a:r>
            <a:r>
              <a:rPr lang="en-US" sz="1400" dirty="0" err="1">
                <a:latin typeface="Consolas"/>
              </a:rPr>
              <a:t>slozce</a:t>
            </a:r>
            <a:r>
              <a:rPr lang="en-US" sz="1400" dirty="0">
                <a:latin typeface="Consolas"/>
              </a:rPr>
              <a:t> doc/ a </a:t>
            </a:r>
            <a:r>
              <a:rPr lang="en-US" sz="1400" dirty="0" err="1">
                <a:latin typeface="Consolas"/>
              </a:rPr>
              <a:t>jejich</a:t>
            </a:r>
            <a:r>
              <a:rPr lang="en-US" sz="1400" dirty="0">
                <a:latin typeface="Consolas"/>
              </a:rPr>
              <a:t> </a:t>
            </a:r>
            <a:r>
              <a:rPr lang="en-US" sz="1400" dirty="0" err="1">
                <a:latin typeface="Consolas"/>
              </a:rPr>
              <a:t>podslozkach</a:t>
            </a:r>
            <a:endParaRPr lang="en-US" sz="1200" dirty="0" err="1">
              <a:latin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doc/**/*.pdf</a:t>
            </a:r>
            <a:endParaRPr lang="en-US" sz="1200" dirty="0">
              <a:latin typeface="Consolas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33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gitignore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74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Větvení a tagy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nejdůležitější!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34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245317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Větev</a:t>
            </a:r>
          </a:p>
          <a:p>
            <a:pPr lvl="1"/>
            <a:r>
              <a:rPr lang="cs-CZ" sz="2200" dirty="0"/>
              <a:t>Odbočka od hlavní linie vývoje</a:t>
            </a:r>
          </a:p>
          <a:p>
            <a:pPr lvl="1"/>
            <a:r>
              <a:rPr lang="cs-CZ" sz="2200" dirty="0"/>
              <a:t>Opravy chyb, nové funkce, experimenty…</a:t>
            </a:r>
          </a:p>
          <a:p>
            <a:r>
              <a:rPr lang="cs-CZ" sz="2200" dirty="0"/>
              <a:t>Tag</a:t>
            </a:r>
          </a:p>
          <a:p>
            <a:pPr lvl="1"/>
            <a:r>
              <a:rPr lang="cs-CZ" sz="2200" dirty="0"/>
              <a:t>Speciální pojmenování pro určitou revizi</a:t>
            </a:r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35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 a tagy</a:t>
            </a:r>
          </a:p>
        </p:txBody>
      </p:sp>
      <p:sp>
        <p:nvSpPr>
          <p:cNvPr id="8" name="Obdélník 7"/>
          <p:cNvSpPr/>
          <p:nvPr/>
        </p:nvSpPr>
        <p:spPr>
          <a:xfrm>
            <a:off x="5785686" y="4421939"/>
            <a:ext cx="3097323" cy="49244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buNone/>
            </a:pP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V </a:t>
            </a:r>
            <a:r>
              <a:rPr lang="cs-CZ" sz="26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gitu</a:t>
            </a: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 </a:t>
            </a:r>
            <a:r>
              <a:rPr lang="cs-CZ" sz="260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velmi </a:t>
            </a: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rychlé!</a:t>
            </a:r>
          </a:p>
        </p:txBody>
      </p:sp>
      <p:pic>
        <p:nvPicPr>
          <p:cNvPr id="28" name="Picture 2" descr="https://backlogtool.com/git-guide/en/img/post/stepup/capture_stepup1_5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6" y="2906036"/>
            <a:ext cx="54483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43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5796136" y="2026255"/>
            <a:ext cx="287931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Větve a tagy jsou </a:t>
            </a:r>
            <a:b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</a:b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jen ukazatele na </a:t>
            </a:r>
            <a:b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</a:b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konkrétní revizi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36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 a tagy</a:t>
            </a: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cxnSpLocks/>
          </p:cNvCxnSpPr>
          <p:nvPr/>
        </p:nvCxnSpPr>
        <p:spPr bwMode="auto">
          <a:xfrm flipH="1"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</p:cNvCxnSpPr>
          <p:nvPr/>
        </p:nvCxnSpPr>
        <p:spPr bwMode="auto">
          <a:xfrm flipH="1"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/>
          <p:cNvSpPr/>
          <p:nvPr/>
        </p:nvSpPr>
        <p:spPr bwMode="auto">
          <a:xfrm>
            <a:off x="2915979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3" name="Přímá spojnice se šipkou 22"/>
          <p:cNvCxnSpPr>
            <a:stCxn id="21" idx="2"/>
            <a:endCxn id="7" idx="0"/>
          </p:cNvCxnSpPr>
          <p:nvPr/>
        </p:nvCxnSpPr>
        <p:spPr bwMode="auto">
          <a:xfrm>
            <a:off x="3780075" y="2097207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bdélník: se zakulacenými rohy 10"/>
          <p:cNvSpPr/>
          <p:nvPr/>
        </p:nvSpPr>
        <p:spPr bwMode="auto">
          <a:xfrm>
            <a:off x="467871" y="4490389"/>
            <a:ext cx="1728192" cy="864096"/>
          </a:xfrm>
          <a:prstGeom prst="roundRect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tree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Přímá spojnice se šipkou 11"/>
          <p:cNvCxnSpPr>
            <a:endCxn id="11" idx="0"/>
          </p:cNvCxnSpPr>
          <p:nvPr/>
        </p:nvCxnSpPr>
        <p:spPr bwMode="auto">
          <a:xfrm>
            <a:off x="1331967" y="3861048"/>
            <a:ext cx="0" cy="6293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: se zakulacenými rohy 12"/>
          <p:cNvSpPr/>
          <p:nvPr/>
        </p:nvSpPr>
        <p:spPr bwMode="auto">
          <a:xfrm>
            <a:off x="2914491" y="4490389"/>
            <a:ext cx="1728192" cy="864096"/>
          </a:xfrm>
          <a:prstGeom prst="roundRect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tree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4" name="Přímá spojnice se šipkou 13"/>
          <p:cNvCxnSpPr>
            <a:cxnSpLocks/>
            <a:endCxn id="13" idx="0"/>
          </p:cNvCxnSpPr>
          <p:nvPr/>
        </p:nvCxnSpPr>
        <p:spPr bwMode="auto">
          <a:xfrm flipH="1">
            <a:off x="3778587" y="3861048"/>
            <a:ext cx="1488" cy="6293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: se zakulacenými rohy 15"/>
          <p:cNvSpPr/>
          <p:nvPr/>
        </p:nvSpPr>
        <p:spPr bwMode="auto">
          <a:xfrm>
            <a:off x="107667" y="5854744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Obdélník: se zakulacenými rohy 16"/>
          <p:cNvSpPr/>
          <p:nvPr/>
        </p:nvSpPr>
        <p:spPr bwMode="auto">
          <a:xfrm>
            <a:off x="1187624" y="5854744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Obdélník: se zakulacenými rohy 18"/>
          <p:cNvSpPr/>
          <p:nvPr/>
        </p:nvSpPr>
        <p:spPr bwMode="auto">
          <a:xfrm>
            <a:off x="2267581" y="5854743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Obdélník: se zakulacenými rohy 19"/>
          <p:cNvSpPr/>
          <p:nvPr/>
        </p:nvSpPr>
        <p:spPr bwMode="auto">
          <a:xfrm>
            <a:off x="3356612" y="5854742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bdélník: se zakulacenými rohy 21"/>
          <p:cNvSpPr/>
          <p:nvPr/>
        </p:nvSpPr>
        <p:spPr bwMode="auto">
          <a:xfrm>
            <a:off x="4427495" y="5854742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" name="Přímá spojnice se šipkou 23"/>
          <p:cNvCxnSpPr>
            <a:endCxn id="16" idx="0"/>
          </p:cNvCxnSpPr>
          <p:nvPr/>
        </p:nvCxnSpPr>
        <p:spPr bwMode="auto">
          <a:xfrm flipH="1">
            <a:off x="571364" y="5354485"/>
            <a:ext cx="760603" cy="5002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endCxn id="17" idx="0"/>
          </p:cNvCxnSpPr>
          <p:nvPr/>
        </p:nvCxnSpPr>
        <p:spPr bwMode="auto">
          <a:xfrm>
            <a:off x="1331967" y="5354485"/>
            <a:ext cx="319354" cy="5002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22" idx="0"/>
          </p:cNvCxnSpPr>
          <p:nvPr/>
        </p:nvCxnSpPr>
        <p:spPr bwMode="auto">
          <a:xfrm>
            <a:off x="3778587" y="5354485"/>
            <a:ext cx="1112605" cy="5002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20" idx="0"/>
          </p:cNvCxnSpPr>
          <p:nvPr/>
        </p:nvCxnSpPr>
        <p:spPr bwMode="auto">
          <a:xfrm>
            <a:off x="3778587" y="5354485"/>
            <a:ext cx="41722" cy="5002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endCxn id="19" idx="0"/>
          </p:cNvCxnSpPr>
          <p:nvPr/>
        </p:nvCxnSpPr>
        <p:spPr bwMode="auto">
          <a:xfrm flipH="1">
            <a:off x="2731278" y="5354485"/>
            <a:ext cx="1047309" cy="5002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bdélník: se zakulacenými rohy 28"/>
          <p:cNvSpPr/>
          <p:nvPr/>
        </p:nvSpPr>
        <p:spPr bwMode="auto">
          <a:xfrm>
            <a:off x="467871" y="1233790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v0.8</a:t>
            </a:r>
          </a:p>
        </p:txBody>
      </p:sp>
      <p:cxnSp>
        <p:nvCxnSpPr>
          <p:cNvPr id="30" name="Přímá spojnice se šipkou 29"/>
          <p:cNvCxnSpPr>
            <a:stCxn id="29" idx="2"/>
          </p:cNvCxnSpPr>
          <p:nvPr/>
        </p:nvCxnSpPr>
        <p:spPr bwMode="auto">
          <a:xfrm>
            <a:off x="1331967" y="2097886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 bwMode="auto">
          <a:xfrm>
            <a:off x="0" y="4149080"/>
            <a:ext cx="9144000" cy="2375555"/>
          </a:xfrm>
          <a:prstGeom prst="rect">
            <a:avLst/>
          </a:prstGeom>
          <a:solidFill>
            <a:srgbClr val="B4B4B4">
              <a:alpha val="25882"/>
            </a:srgbClr>
          </a:solidFill>
          <a:ln w="1905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29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branch</a:t>
            </a:r>
            <a:r>
              <a:rPr lang="cs-CZ" b="1" dirty="0"/>
              <a:t>:</a:t>
            </a:r>
            <a:r>
              <a:rPr lang="cs-CZ" dirty="0"/>
              <a:t> výpis větví</a:t>
            </a:r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branch</a:t>
            </a:r>
            <a:r>
              <a:rPr lang="cs-CZ" b="1" dirty="0"/>
              <a:t> XYZ:</a:t>
            </a:r>
            <a:r>
              <a:rPr lang="cs-CZ" dirty="0"/>
              <a:t> vytvoř větev XYZ</a:t>
            </a:r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checkout</a:t>
            </a:r>
            <a:r>
              <a:rPr lang="cs-CZ" b="1" dirty="0"/>
              <a:t> XYZ: </a:t>
            </a:r>
            <a:r>
              <a:rPr lang="cs-CZ" dirty="0"/>
              <a:t>přepni na XYZ</a:t>
            </a:r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checkout</a:t>
            </a:r>
            <a:r>
              <a:rPr lang="cs-CZ" b="1" dirty="0"/>
              <a:t> -b XYZ:</a:t>
            </a:r>
            <a:r>
              <a:rPr lang="cs-CZ" dirty="0"/>
              <a:t> vytvoř větev XYZ a přepni</a:t>
            </a:r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merge</a:t>
            </a:r>
            <a:r>
              <a:rPr lang="cs-CZ" b="1" dirty="0"/>
              <a:t>:</a:t>
            </a:r>
            <a:r>
              <a:rPr lang="cs-CZ" dirty="0"/>
              <a:t> slučování</a:t>
            </a:r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rebase</a:t>
            </a:r>
            <a:r>
              <a:rPr lang="cs-CZ" b="1" dirty="0"/>
              <a:t>:</a:t>
            </a:r>
            <a:r>
              <a:rPr lang="cs-CZ" dirty="0"/>
              <a:t> přeskládání</a:t>
            </a:r>
          </a:p>
          <a:p>
            <a:r>
              <a:rPr lang="cs-CZ" sz="2800" b="1" dirty="0" err="1"/>
              <a:t>git</a:t>
            </a:r>
            <a:r>
              <a:rPr lang="cs-CZ" sz="2800" b="1" dirty="0"/>
              <a:t> reset [--hard | --soft]: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git</a:t>
            </a:r>
            <a:r>
              <a:rPr lang="cs-CZ" b="1" dirty="0"/>
              <a:t> tag: </a:t>
            </a:r>
            <a:r>
              <a:rPr lang="cs-CZ" dirty="0"/>
              <a:t>výpis tagů</a:t>
            </a:r>
          </a:p>
          <a:p>
            <a:r>
              <a:rPr lang="cs-CZ" b="1" dirty="0" err="1"/>
              <a:t>git</a:t>
            </a:r>
            <a:r>
              <a:rPr lang="cs-CZ" b="1" dirty="0"/>
              <a:t> tag -m "v0.8":</a:t>
            </a:r>
            <a:r>
              <a:rPr lang="cs-CZ" dirty="0"/>
              <a:t> vytvoření tagu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37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Příkazy pro větve a tagy</a:t>
            </a:r>
          </a:p>
        </p:txBody>
      </p:sp>
    </p:spTree>
    <p:extLst>
      <p:ext uri="{BB962C8B-B14F-4D97-AF65-F5344CB8AC3E}">
        <p14:creationId xmlns:p14="http://schemas.microsoft.com/office/powerpoint/2010/main" val="2526660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38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stCxn id="6" idx="3"/>
            <a:endCxn id="7" idx="1"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/>
          <p:cNvSpPr/>
          <p:nvPr/>
        </p:nvSpPr>
        <p:spPr bwMode="auto">
          <a:xfrm>
            <a:off x="2915979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3" name="Přímá spojnice se šipkou 22"/>
          <p:cNvCxnSpPr>
            <a:stCxn id="21" idx="2"/>
            <a:endCxn id="7" idx="0"/>
          </p:cNvCxnSpPr>
          <p:nvPr/>
        </p:nvCxnSpPr>
        <p:spPr bwMode="auto">
          <a:xfrm>
            <a:off x="3780075" y="2097207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368580" y="728614"/>
            <a:ext cx="3656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branch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bugfix</a:t>
            </a:r>
            <a:endParaRPr lang="cs-CZ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6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39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stCxn id="6" idx="3"/>
            <a:endCxn id="7" idx="1"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/>
          <p:cNvSpPr/>
          <p:nvPr/>
        </p:nvSpPr>
        <p:spPr bwMode="auto">
          <a:xfrm>
            <a:off x="2915979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3" name="Přímá spojnice se šipkou 22"/>
          <p:cNvCxnSpPr>
            <a:stCxn id="21" idx="2"/>
            <a:endCxn id="7" idx="0"/>
          </p:cNvCxnSpPr>
          <p:nvPr/>
        </p:nvCxnSpPr>
        <p:spPr bwMode="auto">
          <a:xfrm>
            <a:off x="3780075" y="2097207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368580" y="728614"/>
            <a:ext cx="3656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branch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bugfix</a:t>
            </a:r>
            <a:endParaRPr lang="cs-CZ" sz="2600" b="0" kern="0" dirty="0">
              <a:solidFill>
                <a:srgbClr val="000000"/>
              </a:solidFill>
              <a:latin typeface="Consolas" panose="020B0609020204030204" pitchFamily="49" charset="0"/>
              <a:cs typeface="Calibri" pitchFamily="34" charset="0"/>
            </a:endParaRPr>
          </a:p>
        </p:txBody>
      </p:sp>
      <p:sp>
        <p:nvSpPr>
          <p:cNvPr id="16" name="Obdélník: se zakulacenými rohy 15"/>
          <p:cNvSpPr/>
          <p:nvPr/>
        </p:nvSpPr>
        <p:spPr bwMode="auto">
          <a:xfrm>
            <a:off x="2915979" y="4755358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bugfix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>
            <a:cxnSpLocks/>
            <a:stCxn id="16" idx="0"/>
            <a:endCxn id="7" idx="2"/>
          </p:cNvCxnSpPr>
          <p:nvPr/>
        </p:nvCxnSpPr>
        <p:spPr bwMode="auto">
          <a:xfrm flipV="1">
            <a:off x="3780075" y="3861048"/>
            <a:ext cx="0" cy="8943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332716" y="2952484"/>
            <a:ext cx="350608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Jak ale </a:t>
            </a:r>
            <a:r>
              <a:rPr lang="cs-CZ" sz="26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 ví, </a:t>
            </a:r>
            <a:b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</a:b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která větev je aktivní?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https://git-scm.com/</a:t>
            </a:r>
            <a:endParaRPr lang="cs-CZ" dirty="0"/>
          </a:p>
          <a:p>
            <a:r>
              <a:rPr lang="cs-CZ" dirty="0" err="1"/>
              <a:t>yum</a:t>
            </a:r>
            <a:r>
              <a:rPr lang="cs-CZ" dirty="0"/>
              <a:t> </a:t>
            </a:r>
            <a:r>
              <a:rPr lang="cs-CZ" dirty="0" err="1"/>
              <a:t>install</a:t>
            </a:r>
            <a:r>
              <a:rPr lang="cs-CZ" dirty="0"/>
              <a:t> </a:t>
            </a:r>
            <a:r>
              <a:rPr lang="cs-CZ" dirty="0" err="1"/>
              <a:t>git</a:t>
            </a:r>
            <a:endParaRPr lang="cs-CZ" dirty="0"/>
          </a:p>
          <a:p>
            <a:r>
              <a:rPr lang="cs-CZ" dirty="0" err="1"/>
              <a:t>apt-get</a:t>
            </a:r>
            <a:r>
              <a:rPr lang="cs-CZ" dirty="0"/>
              <a:t> </a:t>
            </a:r>
            <a:r>
              <a:rPr lang="cs-CZ" dirty="0" err="1"/>
              <a:t>install</a:t>
            </a:r>
            <a:r>
              <a:rPr lang="cs-CZ" dirty="0"/>
              <a:t> </a:t>
            </a:r>
            <a:r>
              <a:rPr lang="cs-CZ" dirty="0" err="1"/>
              <a:t>git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Distribuovaný </a:t>
            </a:r>
            <a:r>
              <a:rPr lang="cs-CZ" dirty="0" err="1"/>
              <a:t>verzovací</a:t>
            </a:r>
            <a:r>
              <a:rPr lang="cs-CZ" dirty="0"/>
              <a:t> systém</a:t>
            </a:r>
          </a:p>
          <a:p>
            <a:r>
              <a:rPr lang="cs-CZ" dirty="0"/>
              <a:t>Vše lokálně, lze pracovat i ze zaoceánského parníku</a:t>
            </a:r>
          </a:p>
          <a:p>
            <a:r>
              <a:rPr lang="cs-CZ" dirty="0"/>
              <a:t>Neexistuje centrální repozitář, každý vývojář má úplnou kopii (a tedy i zálohu)</a:t>
            </a:r>
          </a:p>
          <a:p>
            <a:pPr lvl="1"/>
            <a:r>
              <a:rPr lang="cs-CZ" dirty="0"/>
              <a:t>velké soubory → Git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Storage</a:t>
            </a:r>
            <a:endParaRPr lang="cs-CZ" dirty="0"/>
          </a:p>
          <a:p>
            <a:r>
              <a:rPr lang="cs-CZ" dirty="0"/>
              <a:t>Ignoruje prázdné složky!</a:t>
            </a:r>
          </a:p>
          <a:p>
            <a:r>
              <a:rPr lang="cs-CZ" dirty="0"/>
              <a:t>Nepoužívá inkrementy, ale snapshoty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4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endParaRPr lang="cs-CZ" dirty="0"/>
          </a:p>
        </p:txBody>
      </p:sp>
      <p:pic>
        <p:nvPicPr>
          <p:cNvPr id="1026" name="Picture 2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16" y="1196752"/>
            <a:ext cx="3299234" cy="13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66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40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stCxn id="6" idx="3"/>
            <a:endCxn id="7" idx="1"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/>
          <p:cNvSpPr/>
          <p:nvPr/>
        </p:nvSpPr>
        <p:spPr bwMode="auto">
          <a:xfrm>
            <a:off x="2915979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3" name="Přímá spojnice se šipkou 22"/>
          <p:cNvCxnSpPr>
            <a:stCxn id="21" idx="2"/>
            <a:endCxn id="7" idx="0"/>
          </p:cNvCxnSpPr>
          <p:nvPr/>
        </p:nvCxnSpPr>
        <p:spPr bwMode="auto">
          <a:xfrm>
            <a:off x="3780075" y="2097207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bdélník: se zakulacenými rohy 15"/>
          <p:cNvSpPr/>
          <p:nvPr/>
        </p:nvSpPr>
        <p:spPr bwMode="auto">
          <a:xfrm>
            <a:off x="2915979" y="4755358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bugfix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>
            <a:cxnSpLocks/>
            <a:stCxn id="16" idx="0"/>
            <a:endCxn id="7" idx="2"/>
          </p:cNvCxnSpPr>
          <p:nvPr/>
        </p:nvCxnSpPr>
        <p:spPr bwMode="auto">
          <a:xfrm flipV="1">
            <a:off x="3780075" y="3861048"/>
            <a:ext cx="0" cy="8943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529273" y="2222516"/>
            <a:ext cx="3147183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Ukazatel HEAD</a:t>
            </a:r>
          </a:p>
          <a:p>
            <a:pPr>
              <a:buNone/>
            </a:pPr>
            <a:endParaRPr lang="cs-CZ" sz="2600" b="0" kern="0" dirty="0">
              <a:solidFill>
                <a:srgbClr val="000000"/>
              </a:solidFill>
              <a:latin typeface="Open Sans"/>
              <a:cs typeface="Calibri" pitchFamily="34" charset="0"/>
            </a:endParaRPr>
          </a:p>
          <a:p>
            <a:pPr>
              <a:buNone/>
            </a:pPr>
            <a:r>
              <a:rPr lang="cs-CZ" sz="1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Může ukazovat i na konkrétní </a:t>
            </a:r>
            <a:r>
              <a:rPr lang="cs-CZ" sz="16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commit</a:t>
            </a:r>
            <a:r>
              <a:rPr lang="cs-CZ" sz="1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 (</a:t>
            </a:r>
            <a:r>
              <a:rPr lang="cs-CZ" sz="1600" b="0" i="1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detached</a:t>
            </a:r>
            <a:r>
              <a:rPr lang="cs-CZ" sz="1600" b="0" i="1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 </a:t>
            </a:r>
            <a:r>
              <a:rPr lang="cs-CZ" sz="1600" b="0" i="1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head</a:t>
            </a:r>
            <a:r>
              <a:rPr lang="cs-CZ" sz="1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, něco jako nepojmenovaná větev)</a:t>
            </a:r>
          </a:p>
        </p:txBody>
      </p:sp>
      <p:sp>
        <p:nvSpPr>
          <p:cNvPr id="22" name="Obdélník: se zakulacenými rohy 21"/>
          <p:cNvSpPr/>
          <p:nvPr/>
        </p:nvSpPr>
        <p:spPr bwMode="auto">
          <a:xfrm>
            <a:off x="465670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4" name="Přímá spojnice se šipkou 23"/>
          <p:cNvCxnSpPr>
            <a:stCxn id="22" idx="3"/>
          </p:cNvCxnSpPr>
          <p:nvPr/>
        </p:nvCxnSpPr>
        <p:spPr bwMode="auto">
          <a:xfrm>
            <a:off x="2193862" y="1665159"/>
            <a:ext cx="720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0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41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stCxn id="6" idx="3"/>
            <a:endCxn id="7" idx="1"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/>
          <p:cNvSpPr/>
          <p:nvPr/>
        </p:nvSpPr>
        <p:spPr bwMode="auto">
          <a:xfrm>
            <a:off x="2915979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3" name="Přímá spojnice se šipkou 22"/>
          <p:cNvCxnSpPr>
            <a:stCxn id="21" idx="2"/>
            <a:endCxn id="7" idx="0"/>
          </p:cNvCxnSpPr>
          <p:nvPr/>
        </p:nvCxnSpPr>
        <p:spPr bwMode="auto">
          <a:xfrm>
            <a:off x="3780075" y="2097207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004048" y="728136"/>
            <a:ext cx="40222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checkout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bugfix</a:t>
            </a:r>
            <a:endParaRPr lang="cs-CZ" sz="2600" b="0" kern="0" dirty="0">
              <a:solidFill>
                <a:srgbClr val="000000"/>
              </a:solidFill>
              <a:latin typeface="Consolas" panose="020B0609020204030204" pitchFamily="49" charset="0"/>
              <a:cs typeface="Calibri" pitchFamily="34" charset="0"/>
            </a:endParaRPr>
          </a:p>
        </p:txBody>
      </p:sp>
      <p:sp>
        <p:nvSpPr>
          <p:cNvPr id="16" name="Obdélník: se zakulacenými rohy 15"/>
          <p:cNvSpPr/>
          <p:nvPr/>
        </p:nvSpPr>
        <p:spPr bwMode="auto">
          <a:xfrm>
            <a:off x="2915979" y="4755358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bugfix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>
            <a:cxnSpLocks/>
            <a:stCxn id="16" idx="0"/>
            <a:endCxn id="7" idx="2"/>
          </p:cNvCxnSpPr>
          <p:nvPr/>
        </p:nvCxnSpPr>
        <p:spPr bwMode="auto">
          <a:xfrm flipV="1">
            <a:off x="3780075" y="3861048"/>
            <a:ext cx="0" cy="8943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bdélník: se zakulacenými rohy 18"/>
          <p:cNvSpPr/>
          <p:nvPr/>
        </p:nvSpPr>
        <p:spPr bwMode="auto">
          <a:xfrm>
            <a:off x="465670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2" name="Přímá spojnice se šipkou 21"/>
          <p:cNvCxnSpPr>
            <a:stCxn id="19" idx="3"/>
          </p:cNvCxnSpPr>
          <p:nvPr/>
        </p:nvCxnSpPr>
        <p:spPr bwMode="auto">
          <a:xfrm>
            <a:off x="2193862" y="1665159"/>
            <a:ext cx="720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bdélník: se zakulacenými rohy 23"/>
          <p:cNvSpPr/>
          <p:nvPr/>
        </p:nvSpPr>
        <p:spPr bwMode="auto">
          <a:xfrm>
            <a:off x="465670" y="4757314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 bwMode="auto">
          <a:xfrm>
            <a:off x="2193862" y="5189362"/>
            <a:ext cx="720452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5262131" y="3935787"/>
            <a:ext cx="361028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Vytvoření a přepnutí</a:t>
            </a:r>
            <a:b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</a:b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větve v jednom kroku:</a:t>
            </a:r>
          </a:p>
          <a:p>
            <a:pPr>
              <a:buNone/>
            </a:pPr>
            <a:r>
              <a:rPr lang="cs-CZ" sz="20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0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0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0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checkout</a:t>
            </a:r>
            <a:r>
              <a:rPr lang="cs-CZ" sz="20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-b </a:t>
            </a:r>
            <a:r>
              <a:rPr lang="cs-CZ" sz="20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bugfix</a:t>
            </a:r>
            <a:endParaRPr lang="cs-CZ" sz="2000" b="0" kern="0" dirty="0">
              <a:solidFill>
                <a:srgbClr val="000000"/>
              </a:solidFill>
              <a:latin typeface="Consolas" panose="020B0609020204030204" pitchFamily="49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42</a:t>
            </a:fld>
            <a:endParaRPr lang="en-US" alt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467335" y="2996952"/>
            <a:ext cx="4176836" cy="2622502"/>
            <a:chOff x="2915979" y="2996952"/>
            <a:chExt cx="4176836" cy="2622502"/>
          </a:xfrm>
        </p:grpSpPr>
        <p:grpSp>
          <p:nvGrpSpPr>
            <p:cNvPr id="29" name="Skupina 28"/>
            <p:cNvGrpSpPr/>
            <p:nvPr/>
          </p:nvGrpSpPr>
          <p:grpSpPr>
            <a:xfrm>
              <a:off x="4644171" y="2996952"/>
              <a:ext cx="2448644" cy="2622502"/>
              <a:chOff x="4644171" y="2996952"/>
              <a:chExt cx="2448644" cy="2622502"/>
            </a:xfrm>
          </p:grpSpPr>
          <p:sp>
            <p:nvSpPr>
              <p:cNvPr id="8" name="Obdélník: se zakulacenými rohy 7"/>
              <p:cNvSpPr/>
              <p:nvPr/>
            </p:nvSpPr>
            <p:spPr bwMode="auto">
              <a:xfrm>
                <a:off x="5364088" y="2996952"/>
                <a:ext cx="1728192" cy="864096"/>
              </a:xfrm>
              <a:prstGeom prst="roundRect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None/>
                </a:pPr>
                <a:r>
                  <a:rPr lang="cs-CZ" dirty="0" err="1">
                    <a:solidFill>
                      <a:schemeClr val="tx1"/>
                    </a:solidFill>
                  </a:rPr>
                  <a:t>commit</a:t>
                </a:r>
                <a:r>
                  <a:rPr lang="cs-CZ" dirty="0">
                    <a:solidFill>
                      <a:schemeClr val="tx1"/>
                    </a:solidFill>
                  </a:rPr>
                  <a:t> C</a:t>
                </a:r>
              </a:p>
              <a:p>
                <a:pPr algn="ctr">
                  <a:buNone/>
                </a:pPr>
                <a:r>
                  <a:rPr lang="cs-CZ" sz="1800" b="0" dirty="0">
                    <a:solidFill>
                      <a:srgbClr val="000000"/>
                    </a:solidFill>
                  </a:rPr>
                  <a:t>dead69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Přímá spojnice se šipkou 11"/>
              <p:cNvCxnSpPr>
                <a:stCxn id="7" idx="3"/>
                <a:endCxn id="8" idx="1"/>
              </p:cNvCxnSpPr>
              <p:nvPr/>
            </p:nvCxnSpPr>
            <p:spPr bwMode="auto">
              <a:xfrm>
                <a:off x="4644171" y="3429000"/>
                <a:ext cx="71991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bdélník: se zakulacenými rohy 13"/>
              <p:cNvSpPr/>
              <p:nvPr/>
            </p:nvSpPr>
            <p:spPr bwMode="auto">
              <a:xfrm>
                <a:off x="5364623" y="4755358"/>
                <a:ext cx="1728192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None/>
                </a:pPr>
                <a:r>
                  <a:rPr lang="cs-CZ" dirty="0" err="1">
                    <a:solidFill>
                      <a:schemeClr val="tx1"/>
                    </a:solidFill>
                  </a:rPr>
                  <a:t>bugfix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Přímá spojnice se šipkou 14"/>
              <p:cNvCxnSpPr>
                <a:cxnSpLocks/>
                <a:stCxn id="14" idx="0"/>
                <a:endCxn id="8" idx="2"/>
              </p:cNvCxnSpPr>
              <p:nvPr/>
            </p:nvCxnSpPr>
            <p:spPr bwMode="auto">
              <a:xfrm flipH="1" flipV="1">
                <a:off x="6228184" y="3861048"/>
                <a:ext cx="535" cy="8943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Obdélník: se zakulacenými rohy 29"/>
            <p:cNvSpPr/>
            <p:nvPr/>
          </p:nvSpPr>
          <p:spPr bwMode="auto">
            <a:xfrm>
              <a:off x="2915979" y="4755358"/>
              <a:ext cx="1728192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HEAD</a:t>
              </a:r>
            </a:p>
          </p:txBody>
        </p:sp>
        <p:cxnSp>
          <p:nvCxnSpPr>
            <p:cNvPr id="39" name="Přímá spojnice se šipkou 38"/>
            <p:cNvCxnSpPr>
              <a:stCxn id="30" idx="3"/>
              <a:endCxn id="14" idx="1"/>
            </p:cNvCxnSpPr>
            <p:nvPr/>
          </p:nvCxnSpPr>
          <p:spPr bwMode="auto">
            <a:xfrm>
              <a:off x="4644171" y="5187406"/>
              <a:ext cx="7204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: se zakulacenými rohy 10"/>
          <p:cNvSpPr/>
          <p:nvPr/>
        </p:nvSpPr>
        <p:spPr bwMode="auto">
          <a:xfrm>
            <a:off x="2915979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13" name="Přímá spojnice se šipkou 12"/>
          <p:cNvCxnSpPr>
            <a:stCxn id="11" idx="2"/>
          </p:cNvCxnSpPr>
          <p:nvPr/>
        </p:nvCxnSpPr>
        <p:spPr bwMode="auto">
          <a:xfrm>
            <a:off x="3780075" y="2097207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004048" y="728136"/>
            <a:ext cx="3656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commit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-m "C"</a:t>
            </a: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Přímá spojnice se šipkou 9"/>
          <p:cNvCxnSpPr>
            <a:cxnSpLocks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26788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/>
          <p:cNvGrpSpPr/>
          <p:nvPr/>
        </p:nvGrpSpPr>
        <p:grpSpPr>
          <a:xfrm>
            <a:off x="4644171" y="2996952"/>
            <a:ext cx="2448644" cy="2622502"/>
            <a:chOff x="4644171" y="2996952"/>
            <a:chExt cx="2448644" cy="2622502"/>
          </a:xfrm>
        </p:grpSpPr>
        <p:sp>
          <p:nvSpPr>
            <p:cNvPr id="8" name="Obdélník: se zakulacenými rohy 7"/>
            <p:cNvSpPr/>
            <p:nvPr/>
          </p:nvSpPr>
          <p:spPr bwMode="auto">
            <a:xfrm>
              <a:off x="5364088" y="2996952"/>
              <a:ext cx="1728192" cy="864096"/>
            </a:xfrm>
            <a:prstGeom prst="round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 err="1">
                  <a:solidFill>
                    <a:schemeClr val="tx1"/>
                  </a:solidFill>
                </a:rPr>
                <a:t>commit</a:t>
              </a:r>
              <a:r>
                <a:rPr lang="cs-CZ" dirty="0">
                  <a:solidFill>
                    <a:schemeClr val="tx1"/>
                  </a:solidFill>
                </a:rPr>
                <a:t> C</a:t>
              </a:r>
              <a:r>
                <a:rPr lang="cs-CZ" sz="1800" b="0" dirty="0">
                  <a:solidFill>
                    <a:srgbClr val="000000"/>
                  </a:solidFill>
                </a:rPr>
                <a:t> dead69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Přímá spojnice se šipkou 11"/>
            <p:cNvCxnSpPr>
              <a:stCxn id="7" idx="3"/>
              <a:endCxn id="8" idx="1"/>
            </p:cNvCxnSpPr>
            <p:nvPr/>
          </p:nvCxnSpPr>
          <p:spPr bwMode="auto">
            <a:xfrm>
              <a:off x="4644171" y="3429000"/>
              <a:ext cx="7199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: se zakulacenými rohy 13"/>
            <p:cNvSpPr/>
            <p:nvPr/>
          </p:nvSpPr>
          <p:spPr bwMode="auto">
            <a:xfrm>
              <a:off x="5364623" y="4755358"/>
              <a:ext cx="1728192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 err="1">
                  <a:solidFill>
                    <a:schemeClr val="tx1"/>
                  </a:solidFill>
                </a:rPr>
                <a:t>bugfix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Přímá spojnice se šipkou 14"/>
            <p:cNvCxnSpPr>
              <a:cxnSpLocks/>
              <a:stCxn id="14" idx="0"/>
              <a:endCxn id="8" idx="2"/>
            </p:cNvCxnSpPr>
            <p:nvPr/>
          </p:nvCxnSpPr>
          <p:spPr bwMode="auto">
            <a:xfrm flipH="1" flipV="1">
              <a:off x="6228184" y="3861048"/>
              <a:ext cx="535" cy="8943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43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stCxn id="6" idx="3"/>
            <a:endCxn id="7" idx="1"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: se zakulacenými rohy 10"/>
          <p:cNvSpPr/>
          <p:nvPr/>
        </p:nvSpPr>
        <p:spPr bwMode="auto">
          <a:xfrm>
            <a:off x="2915979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13" name="Přímá spojnice se šipkou 12"/>
          <p:cNvCxnSpPr>
            <a:stCxn id="11" idx="2"/>
          </p:cNvCxnSpPr>
          <p:nvPr/>
        </p:nvCxnSpPr>
        <p:spPr bwMode="auto">
          <a:xfrm>
            <a:off x="3780075" y="2097207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004048" y="728136"/>
            <a:ext cx="40222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checkout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master</a:t>
            </a:r>
          </a:p>
        </p:txBody>
      </p:sp>
      <p:sp>
        <p:nvSpPr>
          <p:cNvPr id="30" name="Obdélník: se zakulacenými rohy 29"/>
          <p:cNvSpPr/>
          <p:nvPr/>
        </p:nvSpPr>
        <p:spPr bwMode="auto">
          <a:xfrm>
            <a:off x="2915979" y="4755358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39" name="Přímá spojnice se šipkou 38"/>
          <p:cNvCxnSpPr>
            <a:stCxn id="30" idx="3"/>
            <a:endCxn id="14" idx="1"/>
          </p:cNvCxnSpPr>
          <p:nvPr/>
        </p:nvCxnSpPr>
        <p:spPr bwMode="auto">
          <a:xfrm>
            <a:off x="4644171" y="5187406"/>
            <a:ext cx="720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bdélník: se zakulacenými rohy 19"/>
          <p:cNvSpPr/>
          <p:nvPr/>
        </p:nvSpPr>
        <p:spPr bwMode="auto">
          <a:xfrm>
            <a:off x="465670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1" name="Přímá spojnice se šipkou 20"/>
          <p:cNvCxnSpPr>
            <a:stCxn id="20" idx="3"/>
          </p:cNvCxnSpPr>
          <p:nvPr/>
        </p:nvCxnSpPr>
        <p:spPr bwMode="auto">
          <a:xfrm>
            <a:off x="2193862" y="1665159"/>
            <a:ext cx="720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Přímá spojnice se šipkou 33"/>
          <p:cNvCxnSpPr>
            <a:cxnSpLocks/>
          </p:cNvCxnSpPr>
          <p:nvPr/>
        </p:nvCxnSpPr>
        <p:spPr bwMode="auto">
          <a:xfrm>
            <a:off x="3780075" y="2097207"/>
            <a:ext cx="0" cy="899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bdélník: se zakulacenými rohy 21"/>
          <p:cNvSpPr/>
          <p:nvPr/>
        </p:nvSpPr>
        <p:spPr bwMode="auto">
          <a:xfrm>
            <a:off x="5364088" y="1881183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X</a:t>
            </a:r>
            <a:r>
              <a:rPr lang="cs-CZ" sz="1800" b="0" dirty="0">
                <a:solidFill>
                  <a:srgbClr val="000000"/>
                </a:solidFill>
              </a:rPr>
              <a:t> 12ca2e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 bwMode="auto">
          <a:xfrm>
            <a:off x="4644171" y="3429000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: se zakulacenými rohy 7"/>
          <p:cNvSpPr/>
          <p:nvPr/>
        </p:nvSpPr>
        <p:spPr bwMode="auto">
          <a:xfrm>
            <a:off x="5364088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C</a:t>
            </a:r>
            <a:r>
              <a:rPr lang="cs-CZ" sz="1800" b="0" dirty="0">
                <a:solidFill>
                  <a:srgbClr val="000000"/>
                </a:solidFill>
              </a:rPr>
              <a:t> dead69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nice se šipkou 14"/>
          <p:cNvCxnSpPr>
            <a:cxnSpLocks/>
            <a:stCxn id="14" idx="0"/>
            <a:endCxn id="8" idx="2"/>
          </p:cNvCxnSpPr>
          <p:nvPr/>
        </p:nvCxnSpPr>
        <p:spPr bwMode="auto">
          <a:xfrm flipH="1" flipV="1">
            <a:off x="6228184" y="3861048"/>
            <a:ext cx="535" cy="8943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44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stCxn id="6" idx="3"/>
            <a:endCxn id="7" idx="1"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004048" y="728136"/>
            <a:ext cx="3656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commit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-m "X"</a:t>
            </a:r>
          </a:p>
        </p:txBody>
      </p:sp>
      <p:sp>
        <p:nvSpPr>
          <p:cNvPr id="14" name="Obdélník: se zakulacenými rohy 13"/>
          <p:cNvSpPr/>
          <p:nvPr/>
        </p:nvSpPr>
        <p:spPr bwMode="auto">
          <a:xfrm>
            <a:off x="5364623" y="4755358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bugfix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8" name="Přímá spojnice se šipkou 57"/>
          <p:cNvCxnSpPr>
            <a:cxnSpLocks/>
            <a:stCxn id="7" idx="3"/>
            <a:endCxn id="22" idx="1"/>
          </p:cNvCxnSpPr>
          <p:nvPr/>
        </p:nvCxnSpPr>
        <p:spPr bwMode="auto">
          <a:xfrm flipV="1">
            <a:off x="4644171" y="2313231"/>
            <a:ext cx="719917" cy="1115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Skupina 68"/>
          <p:cNvGrpSpPr/>
          <p:nvPr/>
        </p:nvGrpSpPr>
        <p:grpSpPr>
          <a:xfrm>
            <a:off x="465670" y="1233111"/>
            <a:ext cx="4178501" cy="864096"/>
            <a:chOff x="465670" y="1233111"/>
            <a:chExt cx="4178501" cy="864096"/>
          </a:xfrm>
        </p:grpSpPr>
        <p:sp>
          <p:nvSpPr>
            <p:cNvPr id="20" name="Obdélník: se zakulacenými rohy 19"/>
            <p:cNvSpPr/>
            <p:nvPr/>
          </p:nvSpPr>
          <p:spPr bwMode="auto">
            <a:xfrm>
              <a:off x="465670" y="1233111"/>
              <a:ext cx="1728192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HEAD</a:t>
              </a:r>
            </a:p>
          </p:txBody>
        </p:sp>
        <p:cxnSp>
          <p:nvCxnSpPr>
            <p:cNvPr id="21" name="Přímá spojnice se šipkou 20"/>
            <p:cNvCxnSpPr>
              <a:stCxn id="20" idx="3"/>
            </p:cNvCxnSpPr>
            <p:nvPr/>
          </p:nvCxnSpPr>
          <p:spPr bwMode="auto">
            <a:xfrm>
              <a:off x="2193862" y="1665159"/>
              <a:ext cx="7204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bdélník: se zakulacenými rohy 10"/>
            <p:cNvSpPr/>
            <p:nvPr/>
          </p:nvSpPr>
          <p:spPr bwMode="auto">
            <a:xfrm>
              <a:off x="2915979" y="1233111"/>
              <a:ext cx="1728192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master</a:t>
              </a:r>
            </a:p>
          </p:txBody>
        </p:sp>
      </p:grpSp>
      <p:cxnSp>
        <p:nvCxnSpPr>
          <p:cNvPr id="13" name="Přímá spojnice se šipkou 12"/>
          <p:cNvCxnSpPr>
            <a:stCxn id="11" idx="3"/>
            <a:endCxn id="22" idx="1"/>
          </p:cNvCxnSpPr>
          <p:nvPr/>
        </p:nvCxnSpPr>
        <p:spPr bwMode="auto">
          <a:xfrm>
            <a:off x="4644171" y="1665159"/>
            <a:ext cx="719917" cy="6480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: se zakulacenými rohy 21"/>
          <p:cNvSpPr/>
          <p:nvPr/>
        </p:nvSpPr>
        <p:spPr bwMode="auto">
          <a:xfrm>
            <a:off x="5364088" y="1881183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X</a:t>
            </a:r>
            <a:r>
              <a:rPr lang="cs-CZ" sz="1800" b="0" dirty="0">
                <a:solidFill>
                  <a:srgbClr val="000000"/>
                </a:solidFill>
              </a:rPr>
              <a:t> 12ca2e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 bwMode="auto">
          <a:xfrm>
            <a:off x="4644171" y="3429000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: se zakulacenými rohy 7"/>
          <p:cNvSpPr/>
          <p:nvPr/>
        </p:nvSpPr>
        <p:spPr bwMode="auto">
          <a:xfrm>
            <a:off x="5364088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C</a:t>
            </a:r>
            <a:r>
              <a:rPr lang="cs-CZ" sz="1800" b="0" dirty="0">
                <a:solidFill>
                  <a:srgbClr val="000000"/>
                </a:solidFill>
              </a:rPr>
              <a:t> dead69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nice se šipkou 14"/>
          <p:cNvCxnSpPr>
            <a:cxnSpLocks/>
            <a:stCxn id="14" idx="0"/>
            <a:endCxn id="8" idx="2"/>
          </p:cNvCxnSpPr>
          <p:nvPr/>
        </p:nvCxnSpPr>
        <p:spPr bwMode="auto">
          <a:xfrm flipH="1" flipV="1">
            <a:off x="6228184" y="3861048"/>
            <a:ext cx="535" cy="8943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45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stCxn id="6" idx="3"/>
            <a:endCxn id="7" idx="1"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004048" y="728136"/>
            <a:ext cx="3656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commit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-m "Y"</a:t>
            </a:r>
          </a:p>
        </p:txBody>
      </p:sp>
      <p:sp>
        <p:nvSpPr>
          <p:cNvPr id="14" name="Obdélník: se zakulacenými rohy 13"/>
          <p:cNvSpPr/>
          <p:nvPr/>
        </p:nvSpPr>
        <p:spPr bwMode="auto">
          <a:xfrm>
            <a:off x="5364623" y="4755358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bugfix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8" name="Přímá spojnice se šipkou 57"/>
          <p:cNvCxnSpPr>
            <a:cxnSpLocks/>
            <a:stCxn id="7" idx="3"/>
            <a:endCxn id="22" idx="1"/>
          </p:cNvCxnSpPr>
          <p:nvPr/>
        </p:nvCxnSpPr>
        <p:spPr bwMode="auto">
          <a:xfrm flipV="1">
            <a:off x="4644171" y="2313231"/>
            <a:ext cx="719917" cy="1115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Skupina 68"/>
          <p:cNvGrpSpPr/>
          <p:nvPr/>
        </p:nvGrpSpPr>
        <p:grpSpPr>
          <a:xfrm>
            <a:off x="465670" y="1233111"/>
            <a:ext cx="4178501" cy="864096"/>
            <a:chOff x="465670" y="1233111"/>
            <a:chExt cx="4178501" cy="864096"/>
          </a:xfrm>
        </p:grpSpPr>
        <p:sp>
          <p:nvSpPr>
            <p:cNvPr id="20" name="Obdélník: se zakulacenými rohy 19"/>
            <p:cNvSpPr/>
            <p:nvPr/>
          </p:nvSpPr>
          <p:spPr bwMode="auto">
            <a:xfrm>
              <a:off x="465670" y="1233111"/>
              <a:ext cx="1728192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HEAD</a:t>
              </a:r>
            </a:p>
          </p:txBody>
        </p:sp>
        <p:cxnSp>
          <p:nvCxnSpPr>
            <p:cNvPr id="21" name="Přímá spojnice se šipkou 20"/>
            <p:cNvCxnSpPr>
              <a:stCxn id="20" idx="3"/>
            </p:cNvCxnSpPr>
            <p:nvPr/>
          </p:nvCxnSpPr>
          <p:spPr bwMode="auto">
            <a:xfrm>
              <a:off x="2193862" y="1665159"/>
              <a:ext cx="7204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bdélník: se zakulacenými rohy 10"/>
            <p:cNvSpPr/>
            <p:nvPr/>
          </p:nvSpPr>
          <p:spPr bwMode="auto">
            <a:xfrm>
              <a:off x="2915979" y="1233111"/>
              <a:ext cx="1728192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master</a:t>
              </a:r>
            </a:p>
          </p:txBody>
        </p:sp>
      </p:grpSp>
      <p:cxnSp>
        <p:nvCxnSpPr>
          <p:cNvPr id="13" name="Přímá spojnice se šipkou 12"/>
          <p:cNvCxnSpPr>
            <a:stCxn id="11" idx="3"/>
            <a:endCxn id="22" idx="1"/>
          </p:cNvCxnSpPr>
          <p:nvPr/>
        </p:nvCxnSpPr>
        <p:spPr bwMode="auto">
          <a:xfrm>
            <a:off x="4644171" y="1665159"/>
            <a:ext cx="719917" cy="6480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cxnSpLocks/>
            <a:endCxn id="24" idx="1"/>
          </p:cNvCxnSpPr>
          <p:nvPr/>
        </p:nvCxnSpPr>
        <p:spPr bwMode="auto">
          <a:xfrm>
            <a:off x="7092280" y="2313231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: se zakulacenými rohy 23"/>
          <p:cNvSpPr/>
          <p:nvPr/>
        </p:nvSpPr>
        <p:spPr bwMode="auto">
          <a:xfrm>
            <a:off x="7812197" y="1881183"/>
            <a:ext cx="504219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6" name="Spojnice: pravoúhlá 15"/>
          <p:cNvCxnSpPr>
            <a:stCxn id="11" idx="3"/>
            <a:endCxn id="24" idx="0"/>
          </p:cNvCxnSpPr>
          <p:nvPr/>
        </p:nvCxnSpPr>
        <p:spPr bwMode="auto">
          <a:xfrm>
            <a:off x="4644171" y="1665159"/>
            <a:ext cx="3420136" cy="216024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46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004048" y="728136"/>
            <a:ext cx="3656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commit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-m "Y"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-252536" y="1233111"/>
            <a:ext cx="8568952" cy="4386343"/>
            <a:chOff x="-252536" y="1233111"/>
            <a:chExt cx="8568952" cy="4386343"/>
          </a:xfrm>
        </p:grpSpPr>
        <p:sp>
          <p:nvSpPr>
            <p:cNvPr id="22" name="Obdélník: se zakulacenými rohy 21"/>
            <p:cNvSpPr/>
            <p:nvPr/>
          </p:nvSpPr>
          <p:spPr bwMode="auto">
            <a:xfrm>
              <a:off x="5364088" y="1881183"/>
              <a:ext cx="1728192" cy="864096"/>
            </a:xfrm>
            <a:prstGeom prst="round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 err="1">
                  <a:solidFill>
                    <a:schemeClr val="tx1"/>
                  </a:solidFill>
                </a:rPr>
                <a:t>commit</a:t>
              </a:r>
              <a:r>
                <a:rPr lang="cs-CZ" dirty="0">
                  <a:solidFill>
                    <a:schemeClr val="tx1"/>
                  </a:solidFill>
                </a:rPr>
                <a:t> X</a:t>
              </a:r>
              <a:r>
                <a:rPr lang="cs-CZ" sz="1800" b="0" dirty="0">
                  <a:solidFill>
                    <a:srgbClr val="000000"/>
                  </a:solidFill>
                </a:rPr>
                <a:t> 12ca2e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Přímá spojnice se šipkou 11"/>
            <p:cNvCxnSpPr>
              <a:cxnSpLocks/>
              <a:stCxn id="7" idx="3"/>
              <a:endCxn id="8" idx="1"/>
            </p:cNvCxnSpPr>
            <p:nvPr/>
          </p:nvCxnSpPr>
          <p:spPr bwMode="auto">
            <a:xfrm>
              <a:off x="4644171" y="3429000"/>
              <a:ext cx="7199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bdélník: se zakulacenými rohy 7"/>
            <p:cNvSpPr/>
            <p:nvPr/>
          </p:nvSpPr>
          <p:spPr bwMode="auto">
            <a:xfrm>
              <a:off x="5364088" y="2996952"/>
              <a:ext cx="1728192" cy="864096"/>
            </a:xfrm>
            <a:prstGeom prst="round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 err="1">
                  <a:solidFill>
                    <a:schemeClr val="tx1"/>
                  </a:solidFill>
                </a:rPr>
                <a:t>commit</a:t>
              </a:r>
              <a:r>
                <a:rPr lang="cs-CZ" dirty="0">
                  <a:solidFill>
                    <a:schemeClr val="tx1"/>
                  </a:solidFill>
                </a:rPr>
                <a:t> C</a:t>
              </a:r>
              <a:r>
                <a:rPr lang="cs-CZ" sz="1800" b="0" dirty="0">
                  <a:solidFill>
                    <a:srgbClr val="000000"/>
                  </a:solidFill>
                </a:rPr>
                <a:t> dead69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Přímá spojnice se šipkou 14"/>
            <p:cNvCxnSpPr>
              <a:cxnSpLocks/>
              <a:stCxn id="14" idx="0"/>
              <a:endCxn id="8" idx="2"/>
            </p:cNvCxnSpPr>
            <p:nvPr/>
          </p:nvCxnSpPr>
          <p:spPr bwMode="auto">
            <a:xfrm flipH="1" flipV="1">
              <a:off x="6228184" y="3861048"/>
              <a:ext cx="535" cy="8943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bdélník: se zakulacenými rohy 5"/>
            <p:cNvSpPr/>
            <p:nvPr/>
          </p:nvSpPr>
          <p:spPr bwMode="auto">
            <a:xfrm>
              <a:off x="467871" y="2996952"/>
              <a:ext cx="1728192" cy="864096"/>
            </a:xfrm>
            <a:prstGeom prst="round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None/>
              </a:pPr>
              <a:r>
                <a:rPr kumimoji="0" lang="cs-CZ" sz="240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commit</a:t>
              </a:r>
              <a:r>
                <a:rPr kumimoji="0" lang="cs-CZ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A</a:t>
              </a:r>
              <a:r>
                <a:rPr lang="cs-CZ" sz="1800" b="0" dirty="0">
                  <a:solidFill>
                    <a:srgbClr val="000000"/>
                  </a:solidFill>
                </a:rPr>
                <a:t> fa49b0</a:t>
              </a:r>
              <a:endPara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Obdélník: se zakulacenými rohy 6"/>
            <p:cNvSpPr/>
            <p:nvPr/>
          </p:nvSpPr>
          <p:spPr bwMode="auto">
            <a:xfrm>
              <a:off x="2915979" y="2996952"/>
              <a:ext cx="1728192" cy="864096"/>
            </a:xfrm>
            <a:prstGeom prst="round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 err="1">
                  <a:solidFill>
                    <a:schemeClr val="tx1"/>
                  </a:solidFill>
                </a:rPr>
                <a:t>commit</a:t>
              </a:r>
              <a:r>
                <a:rPr lang="cs-CZ" dirty="0">
                  <a:solidFill>
                    <a:schemeClr val="tx1"/>
                  </a:solidFill>
                </a:rPr>
                <a:t> B</a:t>
              </a:r>
              <a:r>
                <a:rPr lang="cs-CZ" sz="1800" b="0" dirty="0">
                  <a:solidFill>
                    <a:srgbClr val="000000"/>
                  </a:solidFill>
                </a:rPr>
                <a:t> 1f7a7a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Přímá spojnice se šipkou 9"/>
            <p:cNvCxnSpPr>
              <a:cxnSpLocks/>
              <a:stCxn id="6" idx="3"/>
              <a:endCxn id="7" idx="1"/>
            </p:cNvCxnSpPr>
            <p:nvPr/>
          </p:nvCxnSpPr>
          <p:spPr bwMode="auto">
            <a:xfrm>
              <a:off x="2196063" y="3429000"/>
              <a:ext cx="7199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>
              <a:cxnSpLocks/>
              <a:endCxn id="6" idx="1"/>
            </p:cNvCxnSpPr>
            <p:nvPr/>
          </p:nvCxnSpPr>
          <p:spPr bwMode="auto">
            <a:xfrm>
              <a:off x="-252536" y="3429000"/>
              <a:ext cx="7204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: se zakulacenými rohy 13"/>
            <p:cNvSpPr/>
            <p:nvPr/>
          </p:nvSpPr>
          <p:spPr bwMode="auto">
            <a:xfrm>
              <a:off x="5364623" y="4755358"/>
              <a:ext cx="1728192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 err="1">
                  <a:solidFill>
                    <a:schemeClr val="tx1"/>
                  </a:solidFill>
                </a:rPr>
                <a:t>bugfix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Přímá spojnice se šipkou 57"/>
            <p:cNvCxnSpPr>
              <a:cxnSpLocks/>
              <a:stCxn id="7" idx="3"/>
              <a:endCxn id="22" idx="1"/>
            </p:cNvCxnSpPr>
            <p:nvPr/>
          </p:nvCxnSpPr>
          <p:spPr bwMode="auto">
            <a:xfrm flipV="1">
              <a:off x="4644171" y="2313231"/>
              <a:ext cx="719917" cy="111576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Skupina 68"/>
            <p:cNvGrpSpPr/>
            <p:nvPr/>
          </p:nvGrpSpPr>
          <p:grpSpPr>
            <a:xfrm>
              <a:off x="465670" y="1233111"/>
              <a:ext cx="4178501" cy="864096"/>
              <a:chOff x="465670" y="1233111"/>
              <a:chExt cx="4178501" cy="864096"/>
            </a:xfrm>
          </p:grpSpPr>
          <p:sp>
            <p:nvSpPr>
              <p:cNvPr id="20" name="Obdélník: se zakulacenými rohy 19"/>
              <p:cNvSpPr/>
              <p:nvPr/>
            </p:nvSpPr>
            <p:spPr bwMode="auto">
              <a:xfrm>
                <a:off x="465670" y="1233111"/>
                <a:ext cx="1728192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None/>
                </a:pPr>
                <a:r>
                  <a:rPr lang="cs-CZ" dirty="0">
                    <a:solidFill>
                      <a:schemeClr val="tx1"/>
                    </a:solidFill>
                  </a:rPr>
                  <a:t>HEAD</a:t>
                </a:r>
              </a:p>
            </p:txBody>
          </p:sp>
          <p:cxnSp>
            <p:nvCxnSpPr>
              <p:cNvPr id="21" name="Přímá spojnice se šipkou 20"/>
              <p:cNvCxnSpPr>
                <a:cxnSpLocks/>
                <a:stCxn id="20" idx="3"/>
              </p:cNvCxnSpPr>
              <p:nvPr/>
            </p:nvCxnSpPr>
            <p:spPr bwMode="auto">
              <a:xfrm>
                <a:off x="2193862" y="1665159"/>
                <a:ext cx="72045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bdélník: se zakulacenými rohy 10"/>
              <p:cNvSpPr/>
              <p:nvPr/>
            </p:nvSpPr>
            <p:spPr bwMode="auto">
              <a:xfrm>
                <a:off x="2915979" y="1233111"/>
                <a:ext cx="1728192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None/>
                </a:pPr>
                <a:r>
                  <a:rPr lang="cs-CZ" dirty="0">
                    <a:solidFill>
                      <a:schemeClr val="tx1"/>
                    </a:solidFill>
                  </a:rPr>
                  <a:t>master</a:t>
                </a:r>
              </a:p>
            </p:txBody>
          </p:sp>
        </p:grpSp>
        <p:cxnSp>
          <p:nvCxnSpPr>
            <p:cNvPr id="23" name="Přímá spojnice se šipkou 22"/>
            <p:cNvCxnSpPr>
              <a:cxnSpLocks/>
              <a:endCxn id="24" idx="1"/>
            </p:cNvCxnSpPr>
            <p:nvPr/>
          </p:nvCxnSpPr>
          <p:spPr bwMode="auto">
            <a:xfrm>
              <a:off x="7092280" y="2313231"/>
              <a:ext cx="7199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bdélník: se zakulacenými rohy 23"/>
            <p:cNvSpPr/>
            <p:nvPr/>
          </p:nvSpPr>
          <p:spPr bwMode="auto">
            <a:xfrm>
              <a:off x="7812197" y="1881183"/>
              <a:ext cx="504219" cy="864096"/>
            </a:xfrm>
            <a:prstGeom prst="round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6" name="Spojnice: pravoúhlá 15"/>
            <p:cNvCxnSpPr>
              <a:cxnSpLocks/>
              <a:stCxn id="11" idx="3"/>
              <a:endCxn id="24" idx="0"/>
            </p:cNvCxnSpPr>
            <p:nvPr/>
          </p:nvCxnSpPr>
          <p:spPr bwMode="auto">
            <a:xfrm>
              <a:off x="4644171" y="1665159"/>
              <a:ext cx="3420136" cy="216024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07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2166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47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Sloučení větví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004048" y="728136"/>
            <a:ext cx="3474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merge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bugfix</a:t>
            </a:r>
            <a:endParaRPr lang="cs-CZ" sz="2600" b="0" kern="0" dirty="0">
              <a:solidFill>
                <a:srgbClr val="000000"/>
              </a:solidFill>
              <a:latin typeface="Consolas" panose="020B0609020204030204" pitchFamily="49" charset="0"/>
              <a:cs typeface="Calibri" pitchFamily="34" charset="0"/>
            </a:endParaRPr>
          </a:p>
        </p:txBody>
      </p:sp>
      <p:sp>
        <p:nvSpPr>
          <p:cNvPr id="22" name="Obdélník: se zakulacenými rohy 21"/>
          <p:cNvSpPr/>
          <p:nvPr/>
        </p:nvSpPr>
        <p:spPr bwMode="auto">
          <a:xfrm>
            <a:off x="3386527" y="1881183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X</a:t>
            </a:r>
            <a:r>
              <a:rPr lang="cs-CZ" sz="1800" b="0" dirty="0">
                <a:solidFill>
                  <a:srgbClr val="000000"/>
                </a:solidFill>
              </a:rPr>
              <a:t> 12ca2e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cxnSpLocks/>
            <a:stCxn id="7" idx="3"/>
            <a:endCxn id="8" idx="1"/>
          </p:cNvCxnSpPr>
          <p:nvPr/>
        </p:nvCxnSpPr>
        <p:spPr bwMode="auto">
          <a:xfrm>
            <a:off x="2666610" y="3429000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: se zakulacenými rohy 7"/>
          <p:cNvSpPr/>
          <p:nvPr/>
        </p:nvSpPr>
        <p:spPr bwMode="auto">
          <a:xfrm>
            <a:off x="3386527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C</a:t>
            </a:r>
            <a:r>
              <a:rPr lang="cs-CZ" sz="1800" b="0" dirty="0">
                <a:solidFill>
                  <a:srgbClr val="000000"/>
                </a:solidFill>
              </a:rPr>
              <a:t> dead69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nice se šipkou 14"/>
          <p:cNvCxnSpPr>
            <a:cxnSpLocks/>
            <a:stCxn id="14" idx="0"/>
            <a:endCxn id="8" idx="2"/>
          </p:cNvCxnSpPr>
          <p:nvPr/>
        </p:nvCxnSpPr>
        <p:spPr bwMode="auto">
          <a:xfrm flipH="1" flipV="1">
            <a:off x="4250623" y="3861048"/>
            <a:ext cx="535" cy="8943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bdélník: se zakulacenými rohy 5"/>
          <p:cNvSpPr/>
          <p:nvPr/>
        </p:nvSpPr>
        <p:spPr bwMode="auto">
          <a:xfrm>
            <a:off x="-1509690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938418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cxnSpLocks/>
            <a:stCxn id="6" idx="3"/>
            <a:endCxn id="7" idx="1"/>
          </p:cNvCxnSpPr>
          <p:nvPr/>
        </p:nvCxnSpPr>
        <p:spPr bwMode="auto">
          <a:xfrm>
            <a:off x="218502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230097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: se zakulacenými rohy 13"/>
          <p:cNvSpPr/>
          <p:nvPr/>
        </p:nvSpPr>
        <p:spPr bwMode="auto">
          <a:xfrm>
            <a:off x="3387062" y="4755358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bugfix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8" name="Přímá spojnice se šipkou 57"/>
          <p:cNvCxnSpPr>
            <a:cxnSpLocks/>
            <a:stCxn id="7" idx="3"/>
            <a:endCxn id="22" idx="1"/>
          </p:cNvCxnSpPr>
          <p:nvPr/>
        </p:nvCxnSpPr>
        <p:spPr bwMode="auto">
          <a:xfrm flipV="1">
            <a:off x="2666610" y="2313231"/>
            <a:ext cx="719917" cy="1115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bdélník: se zakulacenými rohy 19"/>
          <p:cNvSpPr/>
          <p:nvPr/>
        </p:nvSpPr>
        <p:spPr bwMode="auto">
          <a:xfrm>
            <a:off x="-1511891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1" name="Přímá spojnice se šipkou 20"/>
          <p:cNvCxnSpPr>
            <a:cxnSpLocks/>
            <a:stCxn id="20" idx="3"/>
          </p:cNvCxnSpPr>
          <p:nvPr/>
        </p:nvCxnSpPr>
        <p:spPr bwMode="auto">
          <a:xfrm>
            <a:off x="216301" y="1665159"/>
            <a:ext cx="720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bdélník: se zakulacenými rohy 10"/>
          <p:cNvSpPr/>
          <p:nvPr/>
        </p:nvSpPr>
        <p:spPr bwMode="auto">
          <a:xfrm>
            <a:off x="938418" y="1233111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3" name="Přímá spojnice se šipkou 22"/>
          <p:cNvCxnSpPr>
            <a:cxnSpLocks/>
            <a:endCxn id="24" idx="1"/>
          </p:cNvCxnSpPr>
          <p:nvPr/>
        </p:nvCxnSpPr>
        <p:spPr bwMode="auto">
          <a:xfrm>
            <a:off x="5114719" y="2313231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: se zakulacenými rohy 23"/>
          <p:cNvSpPr/>
          <p:nvPr/>
        </p:nvSpPr>
        <p:spPr bwMode="auto">
          <a:xfrm>
            <a:off x="5834636" y="1881183"/>
            <a:ext cx="504219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6" name="Spojnice: pravoúhlá 15"/>
          <p:cNvCxnSpPr>
            <a:cxnSpLocks/>
            <a:stCxn id="11" idx="3"/>
            <a:endCxn id="24" idx="0"/>
          </p:cNvCxnSpPr>
          <p:nvPr/>
        </p:nvCxnSpPr>
        <p:spPr bwMode="auto">
          <a:xfrm>
            <a:off x="2666610" y="1665159"/>
            <a:ext cx="3420136" cy="216024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bdélník: se zakulacenými rohy 24"/>
          <p:cNvSpPr/>
          <p:nvPr/>
        </p:nvSpPr>
        <p:spPr bwMode="auto">
          <a:xfrm>
            <a:off x="7064552" y="2996952"/>
            <a:ext cx="1728192" cy="864096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i="1" dirty="0" err="1">
                <a:solidFill>
                  <a:schemeClr val="tx1"/>
                </a:solidFill>
              </a:rPr>
              <a:t>merge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commit</a:t>
            </a:r>
            <a:endParaRPr lang="cs-CZ" i="1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>
            <a:stCxn id="24" idx="3"/>
            <a:endCxn id="25" idx="1"/>
          </p:cNvCxnSpPr>
          <p:nvPr/>
        </p:nvCxnSpPr>
        <p:spPr bwMode="auto">
          <a:xfrm>
            <a:off x="6338855" y="2313231"/>
            <a:ext cx="725697" cy="1115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8" idx="3"/>
            <a:endCxn id="25" idx="1"/>
          </p:cNvCxnSpPr>
          <p:nvPr/>
        </p:nvCxnSpPr>
        <p:spPr bwMode="auto">
          <a:xfrm>
            <a:off x="5114719" y="3429000"/>
            <a:ext cx="194983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6293010" y="5214263"/>
            <a:ext cx="25346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Merge</a:t>
            </a: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 </a:t>
            </a:r>
            <a:r>
              <a:rPr lang="cs-CZ" sz="26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commit</a:t>
            </a: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 </a:t>
            </a:r>
            <a:b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</a:b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má dva rodiče</a:t>
            </a:r>
            <a:endParaRPr lang="cs-CZ" dirty="0"/>
          </a:p>
        </p:txBody>
      </p:sp>
      <p:sp>
        <p:nvSpPr>
          <p:cNvPr id="29" name="Obdélník: se zakulacenými rohy 10"/>
          <p:cNvSpPr/>
          <p:nvPr/>
        </p:nvSpPr>
        <p:spPr bwMode="auto">
          <a:xfrm>
            <a:off x="7072462" y="1233111"/>
            <a:ext cx="1712371" cy="86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7" name="Přímá spojnice se šipkou 26"/>
          <p:cNvCxnSpPr>
            <a:stCxn id="29" idx="2"/>
            <a:endCxn id="25" idx="0"/>
          </p:cNvCxnSpPr>
          <p:nvPr/>
        </p:nvCxnSpPr>
        <p:spPr bwMode="auto">
          <a:xfrm>
            <a:off x="7928648" y="2096711"/>
            <a:ext cx="0" cy="9002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bdélník: se zakulacenými rohy 27"/>
          <p:cNvSpPr/>
          <p:nvPr/>
        </p:nvSpPr>
        <p:spPr bwMode="auto">
          <a:xfrm>
            <a:off x="6293010" y="1508936"/>
            <a:ext cx="599792" cy="2998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sz="1050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30" name="Přímá spojnice se šipkou 29"/>
          <p:cNvCxnSpPr>
            <a:cxnSpLocks/>
            <a:stCxn id="28" idx="3"/>
            <a:endCxn id="29" idx="1"/>
          </p:cNvCxnSpPr>
          <p:nvPr/>
        </p:nvCxnSpPr>
        <p:spPr bwMode="auto">
          <a:xfrm>
            <a:off x="6892802" y="1658884"/>
            <a:ext cx="179660" cy="60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25" grpId="0" animBg="1"/>
      <p:bldP spid="34" grpId="0"/>
      <p:bldP spid="29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48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Sloučení větví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004048" y="728136"/>
            <a:ext cx="4022255" cy="49244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 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checkout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 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bugfix</a:t>
            </a:r>
            <a:endParaRPr lang="cs-CZ" sz="2600" b="0" kern="0" dirty="0">
              <a:solidFill>
                <a:srgbClr val="000000"/>
              </a:solidFill>
              <a:latin typeface="Consolas" panose="020B0609020204030204" pitchFamily="49" charset="0"/>
              <a:cs typeface="Calibri" pitchFamily="34" charset="0"/>
            </a:endParaRPr>
          </a:p>
        </p:txBody>
      </p:sp>
      <p:sp>
        <p:nvSpPr>
          <p:cNvPr id="22" name="Obdélník: se zakulacenými rohy 21"/>
          <p:cNvSpPr/>
          <p:nvPr/>
        </p:nvSpPr>
        <p:spPr bwMode="auto">
          <a:xfrm>
            <a:off x="3386527" y="1881183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X</a:t>
            </a:r>
            <a:r>
              <a:rPr lang="cs-CZ" sz="1800" b="0" dirty="0">
                <a:solidFill>
                  <a:srgbClr val="000000"/>
                </a:solidFill>
              </a:rPr>
              <a:t> 12ca2e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cxnSpLocks/>
            <a:stCxn id="7" idx="3"/>
            <a:endCxn id="8" idx="1"/>
          </p:cNvCxnSpPr>
          <p:nvPr/>
        </p:nvCxnSpPr>
        <p:spPr bwMode="auto">
          <a:xfrm>
            <a:off x="2666610" y="3429000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: se zakulacenými rohy 7"/>
          <p:cNvSpPr/>
          <p:nvPr/>
        </p:nvSpPr>
        <p:spPr bwMode="auto">
          <a:xfrm>
            <a:off x="3386527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C</a:t>
            </a:r>
            <a:r>
              <a:rPr lang="cs-CZ" sz="1800" b="0" dirty="0">
                <a:solidFill>
                  <a:srgbClr val="000000"/>
                </a:solidFill>
              </a:rPr>
              <a:t> dead69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nice se šipkou 14"/>
          <p:cNvCxnSpPr>
            <a:cxnSpLocks/>
            <a:stCxn id="14" idx="0"/>
            <a:endCxn id="8" idx="2"/>
          </p:cNvCxnSpPr>
          <p:nvPr/>
        </p:nvCxnSpPr>
        <p:spPr bwMode="auto">
          <a:xfrm flipH="1" flipV="1">
            <a:off x="4250623" y="3861048"/>
            <a:ext cx="535" cy="8943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bdélník: se zakulacenými rohy 5"/>
          <p:cNvSpPr/>
          <p:nvPr/>
        </p:nvSpPr>
        <p:spPr bwMode="auto">
          <a:xfrm>
            <a:off x="-1509690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938418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cxnSpLocks/>
            <a:stCxn id="6" idx="3"/>
            <a:endCxn id="7" idx="1"/>
          </p:cNvCxnSpPr>
          <p:nvPr/>
        </p:nvCxnSpPr>
        <p:spPr bwMode="auto">
          <a:xfrm>
            <a:off x="218502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230097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: se zakulacenými rohy 13"/>
          <p:cNvSpPr/>
          <p:nvPr/>
        </p:nvSpPr>
        <p:spPr bwMode="auto">
          <a:xfrm>
            <a:off x="3387062" y="4755358"/>
            <a:ext cx="17281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bugfix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8" name="Přímá spojnice se šipkou 57"/>
          <p:cNvCxnSpPr>
            <a:cxnSpLocks/>
            <a:stCxn id="7" idx="3"/>
            <a:endCxn id="22" idx="1"/>
          </p:cNvCxnSpPr>
          <p:nvPr/>
        </p:nvCxnSpPr>
        <p:spPr bwMode="auto">
          <a:xfrm flipV="1">
            <a:off x="2666610" y="2313231"/>
            <a:ext cx="719917" cy="1115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cxnSpLocks/>
            <a:endCxn id="24" idx="1"/>
          </p:cNvCxnSpPr>
          <p:nvPr/>
        </p:nvCxnSpPr>
        <p:spPr bwMode="auto">
          <a:xfrm>
            <a:off x="5114719" y="2313231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: se zakulacenými rohy 23"/>
          <p:cNvSpPr/>
          <p:nvPr/>
        </p:nvSpPr>
        <p:spPr bwMode="auto">
          <a:xfrm>
            <a:off x="5834636" y="1881183"/>
            <a:ext cx="504219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5" name="Obdélník: se zakulacenými rohy 24"/>
          <p:cNvSpPr/>
          <p:nvPr/>
        </p:nvSpPr>
        <p:spPr bwMode="auto">
          <a:xfrm>
            <a:off x="7064552" y="2996952"/>
            <a:ext cx="1728192" cy="864096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i="1" dirty="0" err="1">
                <a:solidFill>
                  <a:schemeClr val="tx1"/>
                </a:solidFill>
              </a:rPr>
              <a:t>merge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commit</a:t>
            </a:r>
            <a:endParaRPr lang="cs-CZ" i="1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>
            <a:stCxn id="24" idx="3"/>
            <a:endCxn id="25" idx="1"/>
          </p:cNvCxnSpPr>
          <p:nvPr/>
        </p:nvCxnSpPr>
        <p:spPr bwMode="auto">
          <a:xfrm>
            <a:off x="6338855" y="2313231"/>
            <a:ext cx="725697" cy="1115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8" idx="3"/>
            <a:endCxn id="25" idx="1"/>
          </p:cNvCxnSpPr>
          <p:nvPr/>
        </p:nvCxnSpPr>
        <p:spPr bwMode="auto">
          <a:xfrm>
            <a:off x="5114719" y="3429000"/>
            <a:ext cx="194983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bdélník: se zakulacenými rohy 19"/>
          <p:cNvSpPr/>
          <p:nvPr/>
        </p:nvSpPr>
        <p:spPr bwMode="auto">
          <a:xfrm>
            <a:off x="958270" y="4755748"/>
            <a:ext cx="1712372" cy="86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33" name="Přímá spojnice se šipkou 20"/>
          <p:cNvCxnSpPr>
            <a:cxnSpLocks/>
            <a:stCxn id="30" idx="3"/>
            <a:endCxn id="14" idx="1"/>
          </p:cNvCxnSpPr>
          <p:nvPr/>
        </p:nvCxnSpPr>
        <p:spPr bwMode="auto">
          <a:xfrm flipV="1">
            <a:off x="2670642" y="5187406"/>
            <a:ext cx="716420" cy="14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bdélník: se zakulacenými rohy 10"/>
          <p:cNvSpPr/>
          <p:nvPr/>
        </p:nvSpPr>
        <p:spPr bwMode="auto">
          <a:xfrm>
            <a:off x="7072462" y="1233111"/>
            <a:ext cx="1712371" cy="86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8" name="Přímá spojnice se šipkou 27"/>
          <p:cNvCxnSpPr>
            <a:cxnSpLocks/>
            <a:stCxn id="27" idx="2"/>
            <a:endCxn id="25" idx="0"/>
          </p:cNvCxnSpPr>
          <p:nvPr/>
        </p:nvCxnSpPr>
        <p:spPr bwMode="auto">
          <a:xfrm>
            <a:off x="7928648" y="2096711"/>
            <a:ext cx="0" cy="9002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bdélník: se zakulacenými rohy 28"/>
          <p:cNvSpPr/>
          <p:nvPr/>
        </p:nvSpPr>
        <p:spPr bwMode="auto">
          <a:xfrm>
            <a:off x="6293010" y="1508936"/>
            <a:ext cx="599792" cy="2998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sz="1050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31" name="Přímá spojnice se šipkou 30"/>
          <p:cNvCxnSpPr>
            <a:cxnSpLocks/>
            <a:stCxn id="29" idx="3"/>
          </p:cNvCxnSpPr>
          <p:nvPr/>
        </p:nvCxnSpPr>
        <p:spPr bwMode="auto">
          <a:xfrm>
            <a:off x="6892802" y="1658884"/>
            <a:ext cx="179660" cy="60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49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Sloučení větví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004048" y="728136"/>
            <a:ext cx="3474028" cy="49244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$ 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git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 </a:t>
            </a:r>
            <a:r>
              <a:rPr lang="cs-CZ" sz="2600" b="0" kern="0" dirty="0" err="1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merge</a:t>
            </a:r>
            <a:r>
              <a:rPr lang="cs-CZ" sz="2600" b="0" kern="0" dirty="0">
                <a:solidFill>
                  <a:srgbClr val="000000"/>
                </a:solidFill>
                <a:latin typeface="Consolas" panose="020B0609020204030204" pitchFamily="49" charset="0"/>
                <a:cs typeface="Calibri" pitchFamily="34" charset="0"/>
              </a:rPr>
              <a:t> master</a:t>
            </a:r>
          </a:p>
        </p:txBody>
      </p:sp>
      <p:sp>
        <p:nvSpPr>
          <p:cNvPr id="22" name="Obdélník: se zakulacenými rohy 21"/>
          <p:cNvSpPr/>
          <p:nvPr/>
        </p:nvSpPr>
        <p:spPr bwMode="auto">
          <a:xfrm>
            <a:off x="3386527" y="1881183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X</a:t>
            </a:r>
            <a:r>
              <a:rPr lang="cs-CZ" sz="1800" b="0" dirty="0">
                <a:solidFill>
                  <a:srgbClr val="000000"/>
                </a:solidFill>
              </a:rPr>
              <a:t> 12ca2e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cxnSpLocks/>
            <a:stCxn id="7" idx="3"/>
            <a:endCxn id="8" idx="1"/>
          </p:cNvCxnSpPr>
          <p:nvPr/>
        </p:nvCxnSpPr>
        <p:spPr bwMode="auto">
          <a:xfrm>
            <a:off x="2666610" y="3429000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: se zakulacenými rohy 7"/>
          <p:cNvSpPr/>
          <p:nvPr/>
        </p:nvSpPr>
        <p:spPr bwMode="auto">
          <a:xfrm>
            <a:off x="3386527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C</a:t>
            </a:r>
            <a:r>
              <a:rPr lang="cs-CZ" sz="1800" b="0" dirty="0">
                <a:solidFill>
                  <a:srgbClr val="000000"/>
                </a:solidFill>
              </a:rPr>
              <a:t> dead69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: se zakulacenými rohy 5"/>
          <p:cNvSpPr/>
          <p:nvPr/>
        </p:nvSpPr>
        <p:spPr bwMode="auto">
          <a:xfrm>
            <a:off x="-1509690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  <a:r>
              <a:rPr lang="cs-CZ" sz="1800" b="0" dirty="0">
                <a:solidFill>
                  <a:srgbClr val="000000"/>
                </a:solidFill>
              </a:rPr>
              <a:t> fa49b0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/>
          <p:cNvSpPr/>
          <p:nvPr/>
        </p:nvSpPr>
        <p:spPr bwMode="auto">
          <a:xfrm>
            <a:off x="938418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  <a:r>
              <a:rPr lang="cs-CZ" sz="1800" b="0" dirty="0">
                <a:solidFill>
                  <a:srgbClr val="000000"/>
                </a:solidFill>
              </a:rPr>
              <a:t> 1f7a7a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>
            <a:cxnSpLocks/>
            <a:stCxn id="6" idx="3"/>
            <a:endCxn id="7" idx="1"/>
          </p:cNvCxnSpPr>
          <p:nvPr/>
        </p:nvCxnSpPr>
        <p:spPr bwMode="auto">
          <a:xfrm>
            <a:off x="218502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cxnSpLocks/>
            <a:endCxn id="6" idx="1"/>
          </p:cNvCxnSpPr>
          <p:nvPr/>
        </p:nvCxnSpPr>
        <p:spPr bwMode="auto">
          <a:xfrm>
            <a:off x="-2230097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>
            <a:cxnSpLocks/>
            <a:stCxn id="7" idx="3"/>
            <a:endCxn id="22" idx="1"/>
          </p:cNvCxnSpPr>
          <p:nvPr/>
        </p:nvCxnSpPr>
        <p:spPr bwMode="auto">
          <a:xfrm flipV="1">
            <a:off x="2666610" y="2313231"/>
            <a:ext cx="719917" cy="1115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cxnSpLocks/>
            <a:endCxn id="24" idx="1"/>
          </p:cNvCxnSpPr>
          <p:nvPr/>
        </p:nvCxnSpPr>
        <p:spPr bwMode="auto">
          <a:xfrm>
            <a:off x="5114719" y="2313231"/>
            <a:ext cx="7199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: se zakulacenými rohy 23"/>
          <p:cNvSpPr/>
          <p:nvPr/>
        </p:nvSpPr>
        <p:spPr bwMode="auto">
          <a:xfrm>
            <a:off x="5834636" y="1881183"/>
            <a:ext cx="504219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5" name="Obdélník: se zakulacenými rohy 24"/>
          <p:cNvSpPr/>
          <p:nvPr/>
        </p:nvSpPr>
        <p:spPr bwMode="auto">
          <a:xfrm>
            <a:off x="7064552" y="2996952"/>
            <a:ext cx="1728192" cy="864096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i="1" dirty="0" err="1">
                <a:solidFill>
                  <a:schemeClr val="tx1"/>
                </a:solidFill>
              </a:rPr>
              <a:t>merge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commit</a:t>
            </a:r>
            <a:endParaRPr lang="cs-CZ" i="1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>
            <a:stCxn id="24" idx="3"/>
            <a:endCxn id="25" idx="1"/>
          </p:cNvCxnSpPr>
          <p:nvPr/>
        </p:nvCxnSpPr>
        <p:spPr bwMode="auto">
          <a:xfrm>
            <a:off x="6338855" y="2313231"/>
            <a:ext cx="725697" cy="1115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8" idx="3"/>
            <a:endCxn id="25" idx="1"/>
          </p:cNvCxnSpPr>
          <p:nvPr/>
        </p:nvCxnSpPr>
        <p:spPr bwMode="auto">
          <a:xfrm>
            <a:off x="5114719" y="3429000"/>
            <a:ext cx="194983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958270" y="3861048"/>
            <a:ext cx="4156984" cy="1758406"/>
            <a:chOff x="958270" y="3861048"/>
            <a:chExt cx="4156984" cy="1758406"/>
          </a:xfrm>
        </p:grpSpPr>
        <p:cxnSp>
          <p:nvCxnSpPr>
            <p:cNvPr id="15" name="Přímá spojnice se šipkou 14"/>
            <p:cNvCxnSpPr>
              <a:cxnSpLocks/>
              <a:stCxn id="14" idx="0"/>
              <a:endCxn id="8" idx="2"/>
            </p:cNvCxnSpPr>
            <p:nvPr/>
          </p:nvCxnSpPr>
          <p:spPr bwMode="auto">
            <a:xfrm flipH="1" flipV="1">
              <a:off x="4250623" y="3861048"/>
              <a:ext cx="535" cy="8943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bdélník: se zakulacenými rohy 13"/>
            <p:cNvSpPr/>
            <p:nvPr/>
          </p:nvSpPr>
          <p:spPr bwMode="auto">
            <a:xfrm>
              <a:off x="3387062" y="4755358"/>
              <a:ext cx="1728192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 err="1">
                  <a:solidFill>
                    <a:schemeClr val="tx1"/>
                  </a:solidFill>
                </a:rPr>
                <a:t>bugfix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0" name="Obdélník: se zakulacenými rohy 19"/>
            <p:cNvSpPr/>
            <p:nvPr/>
          </p:nvSpPr>
          <p:spPr bwMode="auto">
            <a:xfrm>
              <a:off x="958270" y="4755748"/>
              <a:ext cx="1712372" cy="863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HEAD</a:t>
              </a:r>
            </a:p>
          </p:txBody>
        </p:sp>
        <p:cxnSp>
          <p:nvCxnSpPr>
            <p:cNvPr id="33" name="Přímá spojnice se šipkou 20"/>
            <p:cNvCxnSpPr>
              <a:cxnSpLocks/>
              <a:stCxn id="30" idx="3"/>
              <a:endCxn id="14" idx="1"/>
            </p:cNvCxnSpPr>
            <p:nvPr/>
          </p:nvCxnSpPr>
          <p:spPr bwMode="auto">
            <a:xfrm flipV="1">
              <a:off x="2670642" y="5187406"/>
              <a:ext cx="716420" cy="14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Obdélník: se zakulacenými rohy 10"/>
          <p:cNvSpPr/>
          <p:nvPr/>
        </p:nvSpPr>
        <p:spPr bwMode="auto">
          <a:xfrm>
            <a:off x="7072462" y="1233111"/>
            <a:ext cx="1712371" cy="86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8" name="Přímá spojnice se šipkou 27"/>
          <p:cNvCxnSpPr>
            <a:cxnSpLocks/>
            <a:stCxn id="27" idx="2"/>
            <a:endCxn id="25" idx="0"/>
          </p:cNvCxnSpPr>
          <p:nvPr/>
        </p:nvCxnSpPr>
        <p:spPr bwMode="auto">
          <a:xfrm>
            <a:off x="7928648" y="2096711"/>
            <a:ext cx="0" cy="9002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108124" y="4909328"/>
            <a:ext cx="3502882" cy="13726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V rámci stejné linie</a:t>
            </a:r>
            <a:b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</a:b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jen přesun ukazatele</a:t>
            </a:r>
          </a:p>
          <a:p>
            <a:pPr>
              <a:buNone/>
            </a:pPr>
            <a:r>
              <a:rPr lang="cs-CZ" sz="260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Fast-forward</a:t>
            </a:r>
          </a:p>
        </p:txBody>
      </p:sp>
    </p:spTree>
    <p:extLst>
      <p:ext uri="{BB962C8B-B14F-4D97-AF65-F5344CB8AC3E}">
        <p14:creationId xmlns:p14="http://schemas.microsoft.com/office/powerpoint/2010/main" val="4213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40538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Inkrementy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snapshoty</a:t>
            </a:r>
            <a:r>
              <a:rPr lang="cs-CZ" dirty="0"/>
              <a:t>: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5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964770" y="1412776"/>
            <a:ext cx="5214461" cy="4711377"/>
            <a:chOff x="2262693" y="1412776"/>
            <a:chExt cx="5214461" cy="4711377"/>
          </a:xfrm>
        </p:grpSpPr>
        <p:pic>
          <p:nvPicPr>
            <p:cNvPr id="15362" name="Picture 2" descr="Storing data as changes to a base version of each file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693" y="1412776"/>
              <a:ext cx="5179139" cy="200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Git stores data as snapshots of the project over time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138066"/>
              <a:ext cx="5209410" cy="1986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Přímá spojnice se šipkou 6"/>
            <p:cNvCxnSpPr/>
            <p:nvPr/>
          </p:nvCxnSpPr>
          <p:spPr bwMode="auto">
            <a:xfrm>
              <a:off x="4852262" y="3645024"/>
              <a:ext cx="0" cy="36004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44836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Fast-forward</a:t>
            </a:r>
          </a:p>
          <a:p>
            <a:r>
              <a:rPr lang="cs-CZ" dirty="0"/>
              <a:t>slučované větve jsou následovníky linii</a:t>
            </a:r>
          </a:p>
          <a:p>
            <a:r>
              <a:rPr lang="cs-CZ" dirty="0"/>
              <a:t>jen se přesune ukazatel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>
                <a:latin typeface="Open Sans"/>
              </a:rPr>
              <a:t>Merge</a:t>
            </a:r>
            <a:r>
              <a:rPr lang="cs-CZ" b="1" dirty="0">
                <a:latin typeface="Open Sans"/>
              </a:rPr>
              <a:t> </a:t>
            </a:r>
            <a:r>
              <a:rPr lang="cs-CZ" b="1" dirty="0" err="1">
                <a:latin typeface="Open Sans"/>
              </a:rPr>
              <a:t>commit</a:t>
            </a:r>
            <a:r>
              <a:rPr lang="cs-CZ" b="1" dirty="0">
                <a:latin typeface="Open Sans"/>
              </a:rPr>
              <a:t> </a:t>
            </a:r>
          </a:p>
          <a:p>
            <a:r>
              <a:rPr lang="cs-CZ" sz="2800" dirty="0">
                <a:latin typeface="Open Sans"/>
              </a:rPr>
              <a:t>slučované větve nejsou následovníky</a:t>
            </a:r>
            <a:r>
              <a:rPr lang="en-US" sz="2800" dirty="0">
                <a:latin typeface="Open Sans"/>
              </a:rPr>
              <a:t> </a:t>
            </a:r>
          </a:p>
          <a:p>
            <a:r>
              <a:rPr lang="cs-CZ" sz="2800" dirty="0">
                <a:latin typeface="Open Sans"/>
              </a:rPr>
              <a:t>je třeba nalézt společného předka</a:t>
            </a:r>
            <a:r>
              <a:rPr lang="en-US" sz="2800" dirty="0">
                <a:latin typeface="Open Sans"/>
              </a:rPr>
              <a:t> </a:t>
            </a:r>
          </a:p>
          <a:p>
            <a:r>
              <a:rPr lang="cs-CZ" sz="2800" dirty="0">
                <a:latin typeface="Open Sans"/>
              </a:rPr>
              <a:t>mohou vzniknout konflikty</a:t>
            </a:r>
            <a:r>
              <a:rPr lang="en-US" sz="2800" dirty="0">
                <a:latin typeface="Open Sans"/>
              </a:rPr>
              <a:t> </a:t>
            </a:r>
          </a:p>
          <a:p>
            <a:pPr lvl="1"/>
            <a:endParaRPr lang="cs-CZ" sz="2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50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způsoby slučování</a:t>
            </a:r>
          </a:p>
        </p:txBody>
      </p:sp>
    </p:spTree>
    <p:extLst>
      <p:ext uri="{BB962C8B-B14F-4D97-AF65-F5344CB8AC3E}">
        <p14:creationId xmlns:p14="http://schemas.microsoft.com/office/powerpoint/2010/main" val="1247587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</a:t>
            </a:r>
            <a:r>
              <a:rPr lang="cs-CZ" b="1" dirty="0"/>
              <a:t>velmi</a:t>
            </a:r>
            <a:r>
              <a:rPr lang="cs-CZ" dirty="0"/>
              <a:t> rychlé</a:t>
            </a:r>
          </a:p>
          <a:p>
            <a:pPr lvl="1"/>
            <a:r>
              <a:rPr lang="cs-CZ" dirty="0"/>
              <a:t>V praxi: přepnutí do 4 roky staré verze za cca minutu</a:t>
            </a:r>
          </a:p>
          <a:p>
            <a:endParaRPr lang="cs-CZ" dirty="0"/>
          </a:p>
          <a:p>
            <a:r>
              <a:rPr lang="cs-CZ" dirty="0"/>
              <a:t>Lze dělat více věcí najednou</a:t>
            </a:r>
          </a:p>
          <a:p>
            <a:pPr lvl="1"/>
            <a:r>
              <a:rPr lang="cs-CZ" dirty="0"/>
              <a:t>pracuji ve větvi </a:t>
            </a:r>
            <a:r>
              <a:rPr lang="cs-CZ" b="1" dirty="0"/>
              <a:t>development</a:t>
            </a:r>
          </a:p>
          <a:p>
            <a:pPr lvl="1"/>
            <a:r>
              <a:rPr lang="cs-CZ" dirty="0"/>
              <a:t>přijde urgentní požadavek – založím větev </a:t>
            </a:r>
            <a:r>
              <a:rPr lang="cs-CZ" b="1" dirty="0"/>
              <a:t>issue123</a:t>
            </a:r>
          </a:p>
          <a:p>
            <a:pPr lvl="1"/>
            <a:r>
              <a:rPr lang="cs-CZ" dirty="0"/>
              <a:t>chci optimalizovat, ale nevím, jak to dopadne – založím větev </a:t>
            </a:r>
            <a:r>
              <a:rPr lang="cs-CZ" b="1" dirty="0" err="1"/>
              <a:t>xyz-optimization</a:t>
            </a:r>
            <a:endParaRPr lang="cs-CZ" b="1" dirty="0"/>
          </a:p>
          <a:p>
            <a:pPr lvl="1"/>
            <a:r>
              <a:rPr lang="cs-CZ" dirty="0"/>
              <a:t>našla se chyba ve staré verzi – ze staré verze založím větev </a:t>
            </a:r>
            <a:r>
              <a:rPr lang="cs-CZ" b="1" dirty="0"/>
              <a:t>issue456</a:t>
            </a:r>
          </a:p>
          <a:p>
            <a:pPr lvl="2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branch</a:t>
            </a:r>
            <a:r>
              <a:rPr lang="cs-CZ" dirty="0"/>
              <a:t> issue456</a:t>
            </a:r>
            <a:r>
              <a:rPr lang="cs-CZ" b="1" dirty="0"/>
              <a:t> v0.8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51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Používejte větve!</a:t>
            </a:r>
          </a:p>
        </p:txBody>
      </p:sp>
    </p:spTree>
    <p:extLst>
      <p:ext uri="{BB962C8B-B14F-4D97-AF65-F5344CB8AC3E}">
        <p14:creationId xmlns:p14="http://schemas.microsoft.com/office/powerpoint/2010/main" val="8217571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r>
              <a:rPr lang="cs-CZ" dirty="0"/>
              <a:t>Tak trochu jiné slučování</a:t>
            </a:r>
          </a:p>
          <a:p>
            <a:r>
              <a:rPr lang="cs-CZ" dirty="0"/>
              <a:t>Aplikování změn v jedné větvi na vrcholu jiné</a:t>
            </a:r>
          </a:p>
          <a:p>
            <a:r>
              <a:rPr lang="cs-CZ" dirty="0"/>
              <a:t>Oproti slučování je výsledkem čistší historie</a:t>
            </a:r>
          </a:p>
          <a:p>
            <a:r>
              <a:rPr lang="cs-CZ" dirty="0"/>
              <a:t>Interaktivní režim – lze použít pro úpravu historie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52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rebase</a:t>
            </a:r>
            <a:r>
              <a:rPr lang="cs-CZ" dirty="0"/>
              <a:t> (přeskládání)</a:t>
            </a:r>
          </a:p>
        </p:txBody>
      </p:sp>
      <p:pic>
        <p:nvPicPr>
          <p:cNvPr id="5126" name="Picture 6" descr="https://git-scm.com/figures/18333fig0328-t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9587"/>
            <a:ext cx="3714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git-scm.com/figures/18333fig0329-t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14" y="4013462"/>
            <a:ext cx="3714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61964" y="5960893"/>
            <a:ext cx="29498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Slučování (</a:t>
            </a:r>
            <a:r>
              <a:rPr lang="cs-CZ" sz="26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merge</a:t>
            </a: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)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093602" y="5960893"/>
            <a:ext cx="3337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Přeskládání (</a:t>
            </a:r>
            <a:r>
              <a:rPr lang="cs-CZ" sz="26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rebase</a:t>
            </a:r>
            <a:r>
              <a:rPr lang="cs-CZ" sz="26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9946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</a:rPr>
              <a:t>$ </a:t>
            </a:r>
            <a:r>
              <a:rPr lang="cs-CZ" dirty="0" err="1">
                <a:latin typeface="Consolas" panose="020B0609020204030204" pitchFamily="49" charset="0"/>
              </a:rPr>
              <a:t>git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rebase</a:t>
            </a:r>
            <a:r>
              <a:rPr lang="cs-CZ" dirty="0">
                <a:latin typeface="Consolas" panose="020B0609020204030204" pitchFamily="49" charset="0"/>
              </a:rPr>
              <a:t> --</a:t>
            </a:r>
            <a:r>
              <a:rPr lang="cs-CZ" dirty="0" err="1">
                <a:latin typeface="Consolas" panose="020B0609020204030204" pitchFamily="49" charset="0"/>
              </a:rPr>
              <a:t>onto</a:t>
            </a:r>
            <a:r>
              <a:rPr lang="cs-CZ" dirty="0">
                <a:latin typeface="Consolas" panose="020B0609020204030204" pitchFamily="49" charset="0"/>
              </a:rPr>
              <a:t> master server </a:t>
            </a:r>
            <a:r>
              <a:rPr lang="cs-CZ" dirty="0" err="1">
                <a:latin typeface="Consolas" panose="020B0609020204030204" pitchFamily="49" charset="0"/>
              </a:rPr>
              <a:t>client</a:t>
            </a:r>
            <a:endParaRPr lang="cs-CZ" dirty="0">
              <a:latin typeface="Consolas" panose="020B0609020204030204" pitchFamily="49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53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rebase</a:t>
            </a:r>
            <a:endParaRPr lang="cs-CZ" dirty="0"/>
          </a:p>
        </p:txBody>
      </p:sp>
      <p:pic>
        <p:nvPicPr>
          <p:cNvPr id="5122" name="Picture 2" descr="https://git-scm.com/figures/18333fig0331-t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8" y="2357332"/>
            <a:ext cx="3318597" cy="30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it-scm.com/figures/18333fig0332-t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38904" cy="26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: doprava 7"/>
          <p:cNvSpPr/>
          <p:nvPr/>
        </p:nvSpPr>
        <p:spPr bwMode="auto">
          <a:xfrm>
            <a:off x="3947973" y="3205460"/>
            <a:ext cx="611986" cy="1303755"/>
          </a:xfrm>
          <a:prstGeom prst="rightArrow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57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Neprovádějte přeskládání u revizí, které jste odeslali do veřejného </a:t>
            </a:r>
            <a:r>
              <a:rPr lang="cs-CZ" b="1" dirty="0" err="1"/>
              <a:t>repozitáře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2200" dirty="0"/>
              <a:t>Udělá to nepořádek </a:t>
            </a:r>
            <a:br>
              <a:rPr lang="cs-CZ" sz="2200" dirty="0"/>
            </a:br>
            <a:r>
              <a:rPr lang="cs-CZ" sz="2200" dirty="0"/>
              <a:t>v historii a kolegové vás </a:t>
            </a:r>
            <a:br>
              <a:rPr lang="cs-CZ" sz="2200" dirty="0"/>
            </a:br>
            <a:r>
              <a:rPr lang="cs-CZ" sz="2200" dirty="0"/>
              <a:t>nebudou mít rádi. Fakt!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dirty="0"/>
              <a:t>Přeskládání používejte </a:t>
            </a:r>
            <a:br>
              <a:rPr lang="cs-CZ" sz="2200" dirty="0"/>
            </a:br>
            <a:r>
              <a:rPr lang="cs-CZ" sz="2200" dirty="0"/>
              <a:t>zejména pro pročištění </a:t>
            </a:r>
            <a:br>
              <a:rPr lang="cs-CZ" sz="2200" dirty="0"/>
            </a:br>
            <a:r>
              <a:rPr lang="cs-CZ" sz="2200" dirty="0"/>
              <a:t>historie před odesláním </a:t>
            </a:r>
            <a:br>
              <a:rPr lang="cs-CZ" sz="2200" dirty="0"/>
            </a:br>
            <a:r>
              <a:rPr lang="cs-CZ" sz="2200" dirty="0"/>
              <a:t>do veřejného </a:t>
            </a:r>
            <a:r>
              <a:rPr lang="cs-CZ" sz="2200" dirty="0" err="1"/>
              <a:t>repozitáře</a:t>
            </a:r>
            <a:r>
              <a:rPr lang="cs-CZ" sz="2200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54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rebase</a:t>
            </a:r>
            <a:r>
              <a:rPr lang="cs-CZ" dirty="0"/>
              <a:t> (přeskládání)</a:t>
            </a:r>
          </a:p>
        </p:txBody>
      </p:sp>
      <p:pic>
        <p:nvPicPr>
          <p:cNvPr id="1028" name="Picture 4" descr="https://git-scm.com/figures/18333fig0339-t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2060848"/>
            <a:ext cx="4762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03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checkout</a:t>
            </a:r>
            <a:r>
              <a:rPr lang="cs-CZ" b="1" dirty="0"/>
              <a:t> &lt;kam&gt;</a:t>
            </a:r>
          </a:p>
          <a:p>
            <a:pPr marL="0" indent="0">
              <a:buNone/>
            </a:pPr>
            <a:r>
              <a:rPr lang="cs-CZ" dirty="0"/>
              <a:t>Umí přepnout prakticky kamkoliv</a:t>
            </a:r>
            <a:endParaRPr lang="cs-CZ" sz="2200" dirty="0"/>
          </a:p>
          <a:p>
            <a:pPr marL="400021" lvl="1" indent="0">
              <a:buNone/>
            </a:pP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</a:t>
            </a:r>
            <a:r>
              <a:rPr lang="cs-CZ" b="1" dirty="0" err="1"/>
              <a:t>branch</a:t>
            </a:r>
            <a:endParaRPr lang="cs-CZ" b="1" dirty="0"/>
          </a:p>
          <a:p>
            <a:pPr marL="400021" lvl="1" indent="0">
              <a:buNone/>
            </a:pP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</a:t>
            </a:r>
            <a:r>
              <a:rPr lang="cs-CZ" b="1" dirty="0"/>
              <a:t>a8d621</a:t>
            </a:r>
            <a:r>
              <a:rPr lang="cs-CZ" dirty="0"/>
              <a:t> (vznikne stav </a:t>
            </a:r>
            <a:r>
              <a:rPr lang="cs-CZ" i="1" dirty="0" err="1"/>
              <a:t>detached</a:t>
            </a:r>
            <a:r>
              <a:rPr lang="cs-CZ" i="1" dirty="0"/>
              <a:t> </a:t>
            </a:r>
            <a:r>
              <a:rPr lang="cs-CZ" i="1" dirty="0" err="1"/>
              <a:t>head</a:t>
            </a:r>
            <a:r>
              <a:rPr lang="cs-CZ" dirty="0"/>
              <a:t>)</a:t>
            </a:r>
          </a:p>
          <a:p>
            <a:pPr marL="400021" lvl="1" indent="0">
              <a:buNone/>
            </a:pP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</a:t>
            </a:r>
            <a:r>
              <a:rPr lang="cs-CZ" b="1" dirty="0" err="1"/>
              <a:t>origin</a:t>
            </a:r>
            <a:r>
              <a:rPr lang="cs-CZ" b="1" dirty="0"/>
              <a:t>/master </a:t>
            </a:r>
            <a:r>
              <a:rPr lang="cs-CZ" dirty="0"/>
              <a:t>(také </a:t>
            </a:r>
            <a:r>
              <a:rPr lang="cs-CZ" i="1" dirty="0" err="1"/>
              <a:t>detached</a:t>
            </a:r>
            <a:r>
              <a:rPr lang="cs-CZ" i="1" dirty="0"/>
              <a:t> </a:t>
            </a:r>
            <a:r>
              <a:rPr lang="cs-CZ" i="1" dirty="0" err="1"/>
              <a:t>head</a:t>
            </a:r>
            <a:r>
              <a:rPr lang="cs-CZ" i="1" dirty="0"/>
              <a:t>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Ale také umí vrátit zpět změny</a:t>
            </a:r>
          </a:p>
          <a:p>
            <a:pPr marL="400021" lvl="1" indent="0">
              <a:buNone/>
            </a:pP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</a:t>
            </a:r>
            <a:r>
              <a:rPr lang="cs-CZ" b="1" dirty="0" err="1"/>
              <a:t>main.c</a:t>
            </a:r>
            <a:endParaRPr lang="cs-CZ" b="1" dirty="0"/>
          </a:p>
          <a:p>
            <a:pPr marL="400021" lvl="1" indent="0">
              <a:buNone/>
            </a:pP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</a:t>
            </a:r>
            <a:r>
              <a:rPr lang="cs-CZ" b="1" dirty="0" err="1"/>
              <a:t>subdir</a:t>
            </a:r>
            <a:endParaRPr lang="cs-CZ" b="1" dirty="0"/>
          </a:p>
          <a:p>
            <a:pPr marL="400021" lvl="1" indent="0">
              <a:buNone/>
            </a:pP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</a:t>
            </a:r>
            <a:r>
              <a:rPr lang="cs-CZ" b="1" dirty="0"/>
              <a:t>. (nebezpečné)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55</a:t>
            </a:fld>
            <a:endParaRPr lang="en-US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Checkout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049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reset --soft &lt;revize&gt;</a:t>
            </a:r>
          </a:p>
          <a:p>
            <a:pPr lvl="1"/>
            <a:r>
              <a:rPr lang="cs-CZ" dirty="0"/>
              <a:t>návrat aktivní větve na danou revizi</a:t>
            </a:r>
          </a:p>
          <a:p>
            <a:pPr lvl="1"/>
            <a:r>
              <a:rPr lang="cs-CZ" dirty="0"/>
              <a:t>rozdíly revizí se objeví ve vyčkávacím prostoru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reset [--</a:t>
            </a:r>
            <a:r>
              <a:rPr lang="cs-CZ" b="1" dirty="0" err="1"/>
              <a:t>mixed</a:t>
            </a:r>
            <a:r>
              <a:rPr lang="cs-CZ" b="1" dirty="0"/>
              <a:t>] &lt;revize&gt;</a:t>
            </a:r>
          </a:p>
          <a:p>
            <a:pPr lvl="1"/>
            <a:r>
              <a:rPr lang="cs-CZ" dirty="0"/>
              <a:t>--soft + vyprázdní vyčkávací prostor (ale změny zůstanou zachovány)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reset --hard &lt;revize&gt;</a:t>
            </a:r>
          </a:p>
          <a:p>
            <a:pPr lvl="1"/>
            <a:r>
              <a:rPr lang="cs-CZ" dirty="0"/>
              <a:t>--</a:t>
            </a:r>
            <a:r>
              <a:rPr lang="cs-CZ" dirty="0" err="1"/>
              <a:t>mixed</a:t>
            </a:r>
            <a:r>
              <a:rPr lang="cs-CZ" dirty="0"/>
              <a:t> + zruší všechny změny </a:t>
            </a:r>
            <a:r>
              <a:rPr lang="cs-CZ" b="1" dirty="0"/>
              <a:t>v pracovním stromu</a:t>
            </a:r>
            <a:endParaRPr lang="cs-CZ" dirty="0"/>
          </a:p>
          <a:p>
            <a:pPr lvl="1"/>
            <a:r>
              <a:rPr lang="cs-CZ" b="1" dirty="0"/>
              <a:t>nebezpečné</a:t>
            </a:r>
            <a:r>
              <a:rPr lang="cs-CZ" dirty="0"/>
              <a:t>, obtížně se vrací zpět</a:t>
            </a:r>
            <a:endParaRPr lang="cs-CZ" b="1" dirty="0"/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56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Navrácení stavu</a:t>
            </a:r>
          </a:p>
        </p:txBody>
      </p:sp>
    </p:spTree>
    <p:extLst>
      <p:ext uri="{BB962C8B-B14F-4D97-AF65-F5344CB8AC3E}">
        <p14:creationId xmlns:p14="http://schemas.microsoft.com/office/powerpoint/2010/main" val="3643795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Vzdálené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Druhé nejdůležitější!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57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98034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nich se spolupracuje velmi obtížně :)</a:t>
            </a:r>
          </a:p>
          <a:p>
            <a:r>
              <a:rPr lang="cs-CZ" dirty="0"/>
              <a:t>Pro připomenutí: neexistuje centrální </a:t>
            </a:r>
            <a:r>
              <a:rPr lang="cs-CZ" dirty="0" err="1"/>
              <a:t>repozitář</a:t>
            </a:r>
            <a:r>
              <a:rPr lang="cs-CZ" dirty="0"/>
              <a:t>, každý má úplnou kopii celého projektu a jeho historie</a:t>
            </a:r>
          </a:p>
          <a:p>
            <a:r>
              <a:rPr lang="cs-CZ" dirty="0"/>
              <a:t>Konvence: hlavní vzdálený </a:t>
            </a:r>
            <a:r>
              <a:rPr lang="cs-CZ" dirty="0" err="1"/>
              <a:t>repozitář</a:t>
            </a:r>
            <a:r>
              <a:rPr lang="cs-CZ" dirty="0"/>
              <a:t> je </a:t>
            </a:r>
            <a:r>
              <a:rPr lang="cs-CZ" b="1" dirty="0" err="1"/>
              <a:t>origin</a:t>
            </a:r>
            <a:endParaRPr lang="cs-CZ" b="1" dirty="0"/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clone</a:t>
            </a:r>
            <a:r>
              <a:rPr lang="cs-CZ" dirty="0"/>
              <a:t> takto pojmenuje zdrojový </a:t>
            </a:r>
            <a:r>
              <a:rPr lang="cs-CZ" dirty="0" err="1"/>
              <a:t>repozitář</a:t>
            </a:r>
            <a:endParaRPr lang="cs-CZ" dirty="0"/>
          </a:p>
          <a:p>
            <a:r>
              <a:rPr lang="cs-CZ" dirty="0"/>
              <a:t>Vzdálených </a:t>
            </a:r>
            <a:r>
              <a:rPr lang="cs-CZ" dirty="0" err="1"/>
              <a:t>repozitářů</a:t>
            </a:r>
            <a:r>
              <a:rPr lang="cs-CZ" dirty="0"/>
              <a:t> může být více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Připojení vzdáleného </a:t>
            </a:r>
            <a:r>
              <a:rPr lang="cs-CZ" dirty="0" err="1"/>
              <a:t>repozitáře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clone</a:t>
            </a:r>
            <a:r>
              <a:rPr lang="cs-CZ" dirty="0"/>
              <a:t> </a:t>
            </a:r>
            <a:r>
              <a:rPr lang="cs-CZ" b="1" dirty="0"/>
              <a:t>&lt;zdroj&gt;</a:t>
            </a:r>
            <a:endParaRPr lang="cs-CZ" dirty="0"/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b="1" dirty="0" err="1"/>
              <a:t>origin</a:t>
            </a:r>
            <a:r>
              <a:rPr lang="cs-CZ" b="1" dirty="0"/>
              <a:t> &lt;zdroj&gt;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58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Vzdálené </a:t>
            </a:r>
            <a:r>
              <a:rPr lang="cs-CZ" dirty="0" err="1"/>
              <a:t>repozitáře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7046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Zdroj může být: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err="1"/>
              <a:t>ssh</a:t>
            </a:r>
            <a:endParaRPr lang="cs-CZ" sz="2000" b="1" dirty="0"/>
          </a:p>
          <a:p>
            <a:pPr lvl="1"/>
            <a:r>
              <a:rPr lang="cs-CZ" sz="1800" dirty="0" err="1"/>
              <a:t>git@github.com:example</a:t>
            </a:r>
            <a:r>
              <a:rPr lang="cs-CZ" sz="1800" dirty="0"/>
              <a:t>/</a:t>
            </a:r>
            <a:r>
              <a:rPr lang="cs-CZ" sz="1800" dirty="0" err="1"/>
              <a:t>example.git</a:t>
            </a:r>
            <a:endParaRPr lang="cs-CZ" sz="1800" dirty="0"/>
          </a:p>
          <a:p>
            <a:pPr lvl="1"/>
            <a:r>
              <a:rPr lang="cs-CZ" sz="1800" dirty="0"/>
              <a:t>ssh://example.com/git/example.git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http</a:t>
            </a:r>
          </a:p>
          <a:p>
            <a:pPr lvl="1"/>
            <a:r>
              <a:rPr lang="cs-CZ" sz="1800" dirty="0"/>
              <a:t>https://example.com/example.git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složka na disku</a:t>
            </a:r>
          </a:p>
          <a:p>
            <a:pPr lvl="1"/>
            <a:r>
              <a:rPr lang="cs-CZ" sz="1800" dirty="0"/>
              <a:t>/</a:t>
            </a:r>
            <a:r>
              <a:rPr lang="cs-CZ" sz="1800" dirty="0" err="1"/>
              <a:t>opt</a:t>
            </a:r>
            <a:r>
              <a:rPr lang="cs-CZ" sz="1800" dirty="0"/>
              <a:t>/</a:t>
            </a:r>
            <a:r>
              <a:rPr lang="cs-CZ" sz="1800" dirty="0" err="1"/>
              <a:t>repos</a:t>
            </a:r>
            <a:r>
              <a:rPr lang="cs-CZ" sz="1800" dirty="0"/>
              <a:t>/</a:t>
            </a:r>
            <a:r>
              <a:rPr lang="cs-CZ" sz="1800" dirty="0" err="1"/>
              <a:t>example.git</a:t>
            </a:r>
            <a:endParaRPr lang="cs-CZ" sz="1800" dirty="0"/>
          </a:p>
          <a:p>
            <a:pPr lvl="1"/>
            <a:endParaRPr lang="cs-CZ" sz="1800" dirty="0"/>
          </a:p>
          <a:p>
            <a:pPr marL="0" indent="0">
              <a:buNone/>
            </a:pPr>
            <a:r>
              <a:rPr lang="cs-CZ" sz="2000" b="1" dirty="0"/>
              <a:t>protokol </a:t>
            </a:r>
            <a:r>
              <a:rPr lang="cs-CZ" sz="2000" b="1" dirty="0" err="1"/>
              <a:t>gitu</a:t>
            </a:r>
            <a:endParaRPr lang="cs-CZ" sz="2000" b="1" dirty="0"/>
          </a:p>
          <a:p>
            <a:pPr lvl="1"/>
            <a:r>
              <a:rPr lang="cs-CZ" sz="1800" dirty="0"/>
              <a:t>git://example.com/example.git</a:t>
            </a:r>
          </a:p>
          <a:p>
            <a:pPr lvl="1"/>
            <a:endParaRPr lang="cs-CZ" sz="1800" dirty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59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Vzdálené </a:t>
            </a:r>
            <a:r>
              <a:rPr lang="cs-CZ" dirty="0" err="1"/>
              <a:t>repozitáře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5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 bwMode="auto">
          <a:xfrm>
            <a:off x="0" y="4149080"/>
            <a:ext cx="9144000" cy="2375555"/>
          </a:xfrm>
          <a:prstGeom prst="rect">
            <a:avLst/>
          </a:prstGeom>
          <a:solidFill>
            <a:srgbClr val="B4B4B4">
              <a:alpha val="25882"/>
            </a:srgbClr>
          </a:solidFill>
          <a:ln w="1905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Přímá spojnice se šipkou 24"/>
          <p:cNvCxnSpPr>
            <a:cxnSpLocks/>
            <a:stCxn id="76" idx="3"/>
            <a:endCxn id="29" idx="1"/>
          </p:cNvCxnSpPr>
          <p:nvPr/>
        </p:nvCxnSpPr>
        <p:spPr bwMode="auto">
          <a:xfrm>
            <a:off x="5463788" y="5801706"/>
            <a:ext cx="252389" cy="3008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Obdélník: se zakulacenými rohy 67"/>
          <p:cNvSpPr/>
          <p:nvPr/>
        </p:nvSpPr>
        <p:spPr bwMode="auto">
          <a:xfrm>
            <a:off x="467871" y="4490389"/>
            <a:ext cx="1728192" cy="864096"/>
          </a:xfrm>
          <a:prstGeom prst="roundRect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tree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sz="1800" b="0" dirty="0">
                <a:solidFill>
                  <a:schemeClr val="tx1"/>
                </a:solidFill>
              </a:rPr>
              <a:t>3c4e9c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Obdélník: se zakulacenými rohy 69"/>
          <p:cNvSpPr/>
          <p:nvPr/>
        </p:nvSpPr>
        <p:spPr bwMode="auto">
          <a:xfrm>
            <a:off x="2914491" y="4490389"/>
            <a:ext cx="1728192" cy="864096"/>
          </a:xfrm>
          <a:prstGeom prst="roundRect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tree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>
              <a:buNone/>
            </a:pPr>
            <a:r>
              <a:rPr lang="cs-CZ" sz="1800" b="0" dirty="0">
                <a:solidFill>
                  <a:srgbClr val="000000"/>
                </a:solidFill>
              </a:rPr>
              <a:t>d8329f</a:t>
            </a:r>
          </a:p>
        </p:txBody>
      </p:sp>
      <p:sp>
        <p:nvSpPr>
          <p:cNvPr id="72" name="Obdélník: se zakulacenými rohy 71"/>
          <p:cNvSpPr/>
          <p:nvPr/>
        </p:nvSpPr>
        <p:spPr bwMode="auto">
          <a:xfrm>
            <a:off x="107667" y="5854744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Obdélník: se zakulacenými rohy 72"/>
          <p:cNvSpPr/>
          <p:nvPr/>
        </p:nvSpPr>
        <p:spPr bwMode="auto">
          <a:xfrm>
            <a:off x="1187624" y="5854744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Obdélník: se zakulacenými rohy 73"/>
          <p:cNvSpPr/>
          <p:nvPr/>
        </p:nvSpPr>
        <p:spPr bwMode="auto">
          <a:xfrm>
            <a:off x="2267581" y="5854743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Obdélník: se zakulacenými rohy 74"/>
          <p:cNvSpPr/>
          <p:nvPr/>
        </p:nvSpPr>
        <p:spPr bwMode="auto">
          <a:xfrm>
            <a:off x="3356612" y="5854742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6" name="Obdélník: se zakulacenými rohy 75"/>
          <p:cNvSpPr/>
          <p:nvPr/>
        </p:nvSpPr>
        <p:spPr bwMode="auto">
          <a:xfrm>
            <a:off x="4536395" y="5563862"/>
            <a:ext cx="927393" cy="475687"/>
          </a:xfrm>
          <a:prstGeom prst="roundRect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tree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7" name="Přímá spojnice se šipkou 76"/>
          <p:cNvCxnSpPr>
            <a:stCxn id="68" idx="2"/>
            <a:endCxn id="72" idx="0"/>
          </p:cNvCxnSpPr>
          <p:nvPr/>
        </p:nvCxnSpPr>
        <p:spPr bwMode="auto">
          <a:xfrm flipH="1">
            <a:off x="571364" y="5354485"/>
            <a:ext cx="760603" cy="5002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>
            <a:stCxn id="68" idx="2"/>
            <a:endCxn id="73" idx="0"/>
          </p:cNvCxnSpPr>
          <p:nvPr/>
        </p:nvCxnSpPr>
        <p:spPr bwMode="auto">
          <a:xfrm>
            <a:off x="1331967" y="5354485"/>
            <a:ext cx="319354" cy="5002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>
            <a:stCxn id="70" idx="2"/>
            <a:endCxn id="76" idx="0"/>
          </p:cNvCxnSpPr>
          <p:nvPr/>
        </p:nvCxnSpPr>
        <p:spPr bwMode="auto">
          <a:xfrm>
            <a:off x="3778587" y="5354485"/>
            <a:ext cx="1221505" cy="2093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>
            <a:stCxn id="70" idx="2"/>
            <a:endCxn id="75" idx="0"/>
          </p:cNvCxnSpPr>
          <p:nvPr/>
        </p:nvCxnSpPr>
        <p:spPr bwMode="auto">
          <a:xfrm>
            <a:off x="3778587" y="5354485"/>
            <a:ext cx="41722" cy="5002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>
            <a:stCxn id="70" idx="2"/>
            <a:endCxn id="74" idx="0"/>
          </p:cNvCxnSpPr>
          <p:nvPr/>
        </p:nvCxnSpPr>
        <p:spPr bwMode="auto">
          <a:xfrm flipH="1">
            <a:off x="2731278" y="5354485"/>
            <a:ext cx="1047309" cy="5002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bdélník: se zakulacenými rohy 28"/>
          <p:cNvSpPr/>
          <p:nvPr/>
        </p:nvSpPr>
        <p:spPr bwMode="auto">
          <a:xfrm>
            <a:off x="5716177" y="5864736"/>
            <a:ext cx="927393" cy="47568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blob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Vše, co potřebuje </a:t>
            </a:r>
            <a:r>
              <a:rPr lang="cs-CZ" sz="2400" dirty="0" err="1"/>
              <a:t>git</a:t>
            </a:r>
            <a:r>
              <a:rPr lang="cs-CZ" sz="2400" dirty="0"/>
              <a:t> k životu, je ve složce .</a:t>
            </a:r>
            <a:r>
              <a:rPr lang="cs-CZ" sz="2400" dirty="0" err="1"/>
              <a:t>git</a:t>
            </a:r>
            <a:endParaRPr lang="cs-CZ" sz="2400" dirty="0"/>
          </a:p>
          <a:p>
            <a:r>
              <a:rPr lang="cs-CZ" sz="2400" dirty="0"/>
              <a:t>Struktura podobná souborovému systému</a:t>
            </a:r>
          </a:p>
          <a:p>
            <a:r>
              <a:rPr lang="cs-CZ" sz="2400" dirty="0"/>
              <a:t>Vše identifikováno kontrolním součtem obsahu (SHA-1)</a:t>
            </a:r>
          </a:p>
          <a:p>
            <a:pPr lvl="1"/>
            <a:endParaRPr lang="cs-CZ" dirty="0"/>
          </a:p>
          <a:p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6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64" name="Obdélník: se zakulacenými rohy 63"/>
          <p:cNvSpPr/>
          <p:nvPr/>
        </p:nvSpPr>
        <p:spPr bwMode="auto">
          <a:xfrm>
            <a:off x="467871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commit</a:t>
            </a: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</a:t>
            </a:r>
          </a:p>
          <a:p>
            <a:pPr lvl="0" algn="ctr">
              <a:buNone/>
            </a:pPr>
            <a:r>
              <a:rPr lang="cs-CZ" sz="1800" b="0" dirty="0">
                <a:solidFill>
                  <a:srgbClr val="000000"/>
                </a:solidFill>
              </a:rPr>
              <a:t>fa49b0</a:t>
            </a:r>
          </a:p>
        </p:txBody>
      </p:sp>
      <p:sp>
        <p:nvSpPr>
          <p:cNvPr id="65" name="Obdélník: se zakulacenými rohy 64"/>
          <p:cNvSpPr/>
          <p:nvPr/>
        </p:nvSpPr>
        <p:spPr bwMode="auto">
          <a:xfrm>
            <a:off x="2915979" y="2996952"/>
            <a:ext cx="1728192" cy="8640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commit</a:t>
            </a:r>
            <a:r>
              <a:rPr lang="cs-CZ" dirty="0">
                <a:solidFill>
                  <a:schemeClr val="tx1"/>
                </a:solidFill>
              </a:rPr>
              <a:t> B</a:t>
            </a:r>
          </a:p>
          <a:p>
            <a:pPr lvl="0" algn="ctr">
              <a:buNone/>
            </a:pPr>
            <a:r>
              <a:rPr lang="cs-CZ" sz="1800" b="0" dirty="0">
                <a:solidFill>
                  <a:srgbClr val="000000"/>
                </a:solidFill>
              </a:rPr>
              <a:t>1f7a7a</a:t>
            </a:r>
          </a:p>
        </p:txBody>
      </p:sp>
      <p:cxnSp>
        <p:nvCxnSpPr>
          <p:cNvPr id="66" name="Přímá spojnice se šipkou 65"/>
          <p:cNvCxnSpPr>
            <a:stCxn id="64" idx="3"/>
            <a:endCxn id="65" idx="1"/>
          </p:cNvCxnSpPr>
          <p:nvPr/>
        </p:nvCxnSpPr>
        <p:spPr bwMode="auto">
          <a:xfrm>
            <a:off x="2196063" y="3429000"/>
            <a:ext cx="7199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>
            <a:cxnSpLocks/>
            <a:endCxn id="64" idx="1"/>
          </p:cNvCxnSpPr>
          <p:nvPr/>
        </p:nvCxnSpPr>
        <p:spPr bwMode="auto">
          <a:xfrm>
            <a:off x="-252536" y="3429000"/>
            <a:ext cx="72040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>
            <a:stCxn id="64" idx="2"/>
            <a:endCxn id="68" idx="0"/>
          </p:cNvCxnSpPr>
          <p:nvPr/>
        </p:nvCxnSpPr>
        <p:spPr bwMode="auto">
          <a:xfrm>
            <a:off x="1331967" y="3861048"/>
            <a:ext cx="0" cy="6293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>
            <a:cxnSpLocks/>
            <a:stCxn id="65" idx="2"/>
            <a:endCxn id="70" idx="0"/>
          </p:cNvCxnSpPr>
          <p:nvPr/>
        </p:nvCxnSpPr>
        <p:spPr bwMode="auto">
          <a:xfrm flipH="1">
            <a:off x="3778587" y="3861048"/>
            <a:ext cx="1488" cy="6293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5098651" y="4422470"/>
            <a:ext cx="416131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5">
              <a:buNone/>
            </a:pPr>
            <a:r>
              <a:rPr lang="cs-CZ" sz="18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blob</a:t>
            </a:r>
            <a:r>
              <a:rPr lang="cs-CZ" sz="18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  ~ soubor</a:t>
            </a:r>
          </a:p>
          <a:p>
            <a:pPr indent="-35">
              <a:buNone/>
            </a:pPr>
            <a:r>
              <a:rPr lang="cs-CZ" sz="18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strom (</a:t>
            </a:r>
            <a:r>
              <a:rPr lang="cs-CZ" sz="18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tree</a:t>
            </a:r>
            <a:r>
              <a:rPr lang="cs-CZ" sz="18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) ~ adresář</a:t>
            </a:r>
          </a:p>
          <a:p>
            <a:pPr indent="-35">
              <a:buNone/>
            </a:pPr>
            <a:r>
              <a:rPr lang="cs-CZ" sz="18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revize (</a:t>
            </a:r>
            <a:r>
              <a:rPr lang="cs-CZ" sz="1800" b="0" kern="0" dirty="0" err="1">
                <a:solidFill>
                  <a:srgbClr val="000000"/>
                </a:solidFill>
                <a:latin typeface="Open Sans"/>
                <a:cs typeface="Calibri" pitchFamily="34" charset="0"/>
              </a:rPr>
              <a:t>commit</a:t>
            </a:r>
            <a:r>
              <a:rPr lang="cs-CZ" sz="1800" b="0" kern="0" dirty="0">
                <a:solidFill>
                  <a:srgbClr val="000000"/>
                </a:solidFill>
                <a:latin typeface="Open Sans"/>
                <a:cs typeface="Calibri" pitchFamily="34" charset="0"/>
              </a:rPr>
              <a:t>) ~ speciální adresář</a:t>
            </a:r>
          </a:p>
        </p:txBody>
      </p:sp>
    </p:spTree>
    <p:extLst>
      <p:ext uri="{BB962C8B-B14F-4D97-AF65-F5344CB8AC3E}">
        <p14:creationId xmlns:p14="http://schemas.microsoft.com/office/powerpoint/2010/main" val="13616683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743" y="4087812"/>
            <a:ext cx="4333875" cy="215265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60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Vzdálené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Stažení aktualizací z </a:t>
            </a:r>
            <a:r>
              <a:rPr lang="cs-CZ" sz="2400" dirty="0" err="1"/>
              <a:t>repozitáře</a:t>
            </a:r>
            <a:r>
              <a:rPr lang="cs-CZ" sz="2400" dirty="0"/>
              <a:t>:</a:t>
            </a:r>
          </a:p>
          <a:p>
            <a:pPr lvl="1"/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fetch</a:t>
            </a:r>
            <a:r>
              <a:rPr lang="cs-CZ" sz="2000" dirty="0"/>
              <a:t> </a:t>
            </a:r>
            <a:r>
              <a:rPr lang="cs-CZ" sz="2000" b="1" dirty="0" err="1"/>
              <a:t>origin</a:t>
            </a:r>
            <a:endParaRPr lang="cs-CZ" sz="2000" b="1" dirty="0"/>
          </a:p>
          <a:p>
            <a:pPr lvl="1"/>
            <a:endParaRPr lang="cs-CZ" sz="2000" dirty="0"/>
          </a:p>
          <a:p>
            <a:r>
              <a:rPr lang="cs-CZ" sz="2400" dirty="0"/>
              <a:t>Větve ze vzdáleného </a:t>
            </a:r>
            <a:r>
              <a:rPr lang="cs-CZ" sz="2400" dirty="0" err="1"/>
              <a:t>repozitáře</a:t>
            </a:r>
            <a:r>
              <a:rPr lang="cs-CZ" sz="2400" dirty="0"/>
              <a:t> jsou odděleně!</a:t>
            </a:r>
          </a:p>
          <a:p>
            <a:pPr lvl="1"/>
            <a:r>
              <a:rPr lang="cs-CZ" sz="2000" b="1" dirty="0" err="1">
                <a:solidFill>
                  <a:schemeClr val="accent6"/>
                </a:solidFill>
              </a:rPr>
              <a:t>origin</a:t>
            </a:r>
            <a:r>
              <a:rPr lang="cs-CZ" sz="2000" dirty="0"/>
              <a:t> obsahuje větev </a:t>
            </a:r>
            <a:r>
              <a:rPr lang="cs-CZ" sz="2000" b="1" dirty="0">
                <a:solidFill>
                  <a:schemeClr val="accent6"/>
                </a:solidFill>
              </a:rPr>
              <a:t>master</a:t>
            </a:r>
            <a:endParaRPr lang="cs-CZ" sz="2000" dirty="0">
              <a:solidFill>
                <a:schemeClr val="accent6"/>
              </a:solidFill>
            </a:endParaRPr>
          </a:p>
          <a:p>
            <a:pPr lvl="1"/>
            <a:r>
              <a:rPr lang="cs-CZ" sz="2000" b="1" dirty="0">
                <a:solidFill>
                  <a:schemeClr val="accent1"/>
                </a:solidFill>
              </a:rPr>
              <a:t>vývojář</a:t>
            </a:r>
            <a:r>
              <a:rPr lang="cs-CZ" sz="2000" dirty="0"/>
              <a:t> má větve </a:t>
            </a:r>
            <a:r>
              <a:rPr lang="cs-CZ" sz="2000" b="1" dirty="0">
                <a:solidFill>
                  <a:schemeClr val="accent1"/>
                </a:solidFill>
              </a:rPr>
              <a:t>master</a:t>
            </a:r>
            <a:r>
              <a:rPr lang="cs-CZ" sz="2000" dirty="0"/>
              <a:t> a </a:t>
            </a:r>
            <a:r>
              <a:rPr lang="cs-CZ" sz="2000" b="1" dirty="0" err="1">
                <a:solidFill>
                  <a:schemeClr val="accent6"/>
                </a:solidFill>
              </a:rPr>
              <a:t>origin</a:t>
            </a:r>
            <a:r>
              <a:rPr lang="cs-CZ" sz="2000" b="1" dirty="0">
                <a:solidFill>
                  <a:schemeClr val="accent6"/>
                </a:solidFill>
              </a:rPr>
              <a:t>/master</a:t>
            </a:r>
          </a:p>
          <a:p>
            <a:pPr lvl="1"/>
            <a:r>
              <a:rPr lang="cs-CZ" sz="2000" dirty="0"/>
              <a:t>je na vývojáři, aby si větve sloučil </a:t>
            </a:r>
          </a:p>
          <a:p>
            <a:pPr lvl="2"/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merge</a:t>
            </a:r>
            <a:r>
              <a:rPr lang="cs-CZ" sz="2000" dirty="0"/>
              <a:t> vytvoří </a:t>
            </a:r>
            <a:r>
              <a:rPr lang="cs-CZ" sz="2000" dirty="0" err="1"/>
              <a:t>merge</a:t>
            </a:r>
            <a:r>
              <a:rPr lang="cs-CZ" sz="2000" dirty="0"/>
              <a:t> </a:t>
            </a:r>
            <a:r>
              <a:rPr lang="cs-CZ" sz="2000" dirty="0" err="1"/>
              <a:t>commit</a:t>
            </a:r>
            <a:endParaRPr lang="cs-CZ" sz="2000" dirty="0"/>
          </a:p>
          <a:p>
            <a:pPr lvl="2"/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rebase</a:t>
            </a:r>
            <a:r>
              <a:rPr lang="cs-CZ" sz="2000" dirty="0"/>
              <a:t> vytvoří jednodušší historii</a:t>
            </a:r>
          </a:p>
          <a:p>
            <a:pPr lvl="1"/>
            <a:endParaRPr lang="cs-CZ" sz="2000" dirty="0"/>
          </a:p>
          <a:p>
            <a:r>
              <a:rPr lang="cs-CZ" sz="2400" dirty="0"/>
              <a:t>Zkratka: </a:t>
            </a:r>
            <a:br>
              <a:rPr lang="cs-CZ" sz="2400" dirty="0"/>
            </a:br>
            <a:r>
              <a:rPr lang="cs-CZ" sz="2400" dirty="0" err="1"/>
              <a:t>git</a:t>
            </a:r>
            <a:r>
              <a:rPr lang="cs-CZ" sz="2400" dirty="0"/>
              <a:t> </a:t>
            </a:r>
            <a:r>
              <a:rPr lang="cs-CZ" sz="2400" dirty="0" err="1"/>
              <a:t>pull</a:t>
            </a:r>
            <a:r>
              <a:rPr lang="cs-CZ" sz="2400" dirty="0"/>
              <a:t> </a:t>
            </a:r>
            <a:r>
              <a:rPr lang="cs-CZ" sz="2400" b="1" dirty="0" err="1"/>
              <a:t>origin</a:t>
            </a:r>
            <a:r>
              <a:rPr lang="cs-CZ" sz="2400" b="1" dirty="0"/>
              <a:t> master</a:t>
            </a:r>
            <a:r>
              <a:rPr lang="cs-CZ" sz="2400" dirty="0"/>
              <a:t> </a:t>
            </a:r>
          </a:p>
          <a:p>
            <a:pPr marL="1371530" lvl="2" indent="-457200">
              <a:buFont typeface="+mj-lt"/>
              <a:buAutoNum type="arabicPeriod"/>
            </a:pPr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fetch</a:t>
            </a:r>
            <a:r>
              <a:rPr lang="cs-CZ" sz="2000" dirty="0"/>
              <a:t> </a:t>
            </a:r>
            <a:r>
              <a:rPr lang="cs-CZ" sz="2000" b="1" dirty="0" err="1"/>
              <a:t>origin</a:t>
            </a:r>
            <a:endParaRPr lang="cs-CZ" sz="2000" b="1" dirty="0"/>
          </a:p>
          <a:p>
            <a:pPr marL="1371530" lvl="2" indent="-457200">
              <a:buFont typeface="+mj-lt"/>
              <a:buAutoNum type="arabicPeriod"/>
            </a:pPr>
            <a:r>
              <a:rPr lang="cs-CZ" sz="2000" dirty="0" err="1"/>
              <a:t>git</a:t>
            </a:r>
            <a:r>
              <a:rPr lang="cs-CZ" sz="2000" dirty="0"/>
              <a:t> </a:t>
            </a:r>
            <a:r>
              <a:rPr lang="cs-CZ" sz="2000" dirty="0" err="1"/>
              <a:t>merge</a:t>
            </a:r>
            <a:r>
              <a:rPr lang="cs-CZ" sz="2000" dirty="0"/>
              <a:t> </a:t>
            </a:r>
            <a:r>
              <a:rPr lang="cs-CZ" sz="2000" b="1" dirty="0" err="1"/>
              <a:t>origin</a:t>
            </a:r>
            <a:r>
              <a:rPr lang="cs-CZ" sz="2000" b="1" dirty="0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1610673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61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Vzdálené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Odeslání změn do vzdáleného </a:t>
            </a:r>
            <a:r>
              <a:rPr lang="cs-CZ" dirty="0" err="1"/>
              <a:t>repozitáře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push</a:t>
            </a:r>
            <a:r>
              <a:rPr lang="cs-CZ" dirty="0"/>
              <a:t> </a:t>
            </a:r>
            <a:r>
              <a:rPr lang="cs-CZ" b="1" dirty="0" err="1"/>
              <a:t>origin</a:t>
            </a:r>
            <a:r>
              <a:rPr lang="cs-CZ" b="1" dirty="0"/>
              <a:t> master</a:t>
            </a:r>
          </a:p>
          <a:p>
            <a:pPr lvl="1"/>
            <a:endParaRPr lang="cs-CZ" b="1" dirty="0"/>
          </a:p>
          <a:p>
            <a:r>
              <a:rPr lang="cs-CZ" dirty="0"/>
              <a:t>Je třeba mít zaktualizované lokální větve, jinak skončí chybou (non-fast-forward </a:t>
            </a:r>
            <a:r>
              <a:rPr lang="cs-CZ" dirty="0" err="1"/>
              <a:t>updates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rejected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 master</a:t>
            </a:r>
          </a:p>
          <a:p>
            <a:pPr lvl="1"/>
            <a:endParaRPr lang="cs-CZ" dirty="0"/>
          </a:p>
          <a:p>
            <a:r>
              <a:rPr lang="cs-CZ" dirty="0"/>
              <a:t>Tagy se odesílají nezávisle na větvích: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push</a:t>
            </a:r>
            <a:r>
              <a:rPr lang="cs-CZ" dirty="0"/>
              <a:t> </a:t>
            </a:r>
            <a:r>
              <a:rPr lang="cs-CZ" b="1" dirty="0" err="1"/>
              <a:t>origin</a:t>
            </a:r>
            <a:r>
              <a:rPr lang="cs-CZ" b="1" dirty="0"/>
              <a:t> v0.8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push</a:t>
            </a:r>
            <a:r>
              <a:rPr lang="cs-CZ" dirty="0"/>
              <a:t> </a:t>
            </a:r>
            <a:r>
              <a:rPr lang="cs-CZ" b="1" dirty="0" err="1"/>
              <a:t>origin</a:t>
            </a:r>
            <a:r>
              <a:rPr lang="cs-CZ" b="1" dirty="0"/>
              <a:t> --</a:t>
            </a:r>
            <a:r>
              <a:rPr lang="cs-CZ" b="1" dirty="0" err="1"/>
              <a:t>tags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820372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62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Vzdálené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Fetch</a:t>
            </a:r>
            <a:r>
              <a:rPr lang="cs-CZ" dirty="0"/>
              <a:t> automaticky nevytváří lokální větve</a:t>
            </a:r>
          </a:p>
          <a:p>
            <a:endParaRPr lang="cs-CZ" b="1" dirty="0"/>
          </a:p>
          <a:p>
            <a:r>
              <a:rPr lang="cs-CZ" b="1" dirty="0" err="1">
                <a:solidFill>
                  <a:schemeClr val="accent6"/>
                </a:solidFill>
              </a:rPr>
              <a:t>origin</a:t>
            </a:r>
            <a:r>
              <a:rPr lang="cs-CZ" b="1" dirty="0"/>
              <a:t> </a:t>
            </a:r>
            <a:r>
              <a:rPr lang="cs-CZ" dirty="0"/>
              <a:t>obsahuje </a:t>
            </a:r>
            <a:r>
              <a:rPr lang="cs-CZ" b="1" dirty="0">
                <a:solidFill>
                  <a:schemeClr val="accent6"/>
                </a:solidFill>
              </a:rPr>
              <a:t>master</a:t>
            </a:r>
            <a:r>
              <a:rPr lang="cs-CZ" dirty="0"/>
              <a:t> a </a:t>
            </a:r>
            <a:r>
              <a:rPr lang="cs-CZ" b="1" dirty="0">
                <a:solidFill>
                  <a:schemeClr val="accent6"/>
                </a:solidFill>
              </a:rPr>
              <a:t>issue123</a:t>
            </a:r>
          </a:p>
          <a:p>
            <a:r>
              <a:rPr lang="cs-CZ" b="1" dirty="0">
                <a:solidFill>
                  <a:schemeClr val="accent1"/>
                </a:solidFill>
              </a:rPr>
              <a:t>vývojář</a:t>
            </a:r>
            <a:r>
              <a:rPr lang="cs-CZ" dirty="0"/>
              <a:t> má větve </a:t>
            </a:r>
            <a:r>
              <a:rPr lang="cs-CZ" b="1" dirty="0">
                <a:solidFill>
                  <a:schemeClr val="accent1"/>
                </a:solidFill>
              </a:rPr>
              <a:t>master</a:t>
            </a:r>
            <a:r>
              <a:rPr lang="cs-CZ" dirty="0"/>
              <a:t> a </a:t>
            </a:r>
            <a:r>
              <a:rPr lang="cs-CZ" b="1" dirty="0" err="1">
                <a:solidFill>
                  <a:schemeClr val="accent6"/>
                </a:solidFill>
              </a:rPr>
              <a:t>origin</a:t>
            </a:r>
            <a:r>
              <a:rPr lang="cs-CZ" b="1" dirty="0">
                <a:solidFill>
                  <a:schemeClr val="accent6"/>
                </a:solidFill>
              </a:rPr>
              <a:t>/master</a:t>
            </a:r>
            <a:endParaRPr lang="cs-CZ" dirty="0">
              <a:solidFill>
                <a:schemeClr val="accent6"/>
              </a:solidFill>
            </a:endParaRPr>
          </a:p>
          <a:p>
            <a:endParaRPr lang="cs-CZ" b="1" dirty="0"/>
          </a:p>
          <a:p>
            <a:r>
              <a:rPr lang="cs-CZ" dirty="0"/>
              <a:t>Po stažení změn (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fetch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) má </a:t>
            </a:r>
            <a:r>
              <a:rPr lang="cs-CZ" b="1" dirty="0">
                <a:solidFill>
                  <a:schemeClr val="accent1"/>
                </a:solidFill>
              </a:rPr>
              <a:t>vývojář</a:t>
            </a:r>
            <a:r>
              <a:rPr lang="cs-CZ" b="1" dirty="0"/>
              <a:t> </a:t>
            </a:r>
            <a:r>
              <a:rPr lang="cs-CZ" dirty="0"/>
              <a:t>větve </a:t>
            </a:r>
            <a:r>
              <a:rPr lang="cs-CZ" b="1" dirty="0">
                <a:solidFill>
                  <a:schemeClr val="accent1"/>
                </a:solidFill>
              </a:rPr>
              <a:t>master</a:t>
            </a:r>
            <a:r>
              <a:rPr lang="cs-CZ" dirty="0"/>
              <a:t>, </a:t>
            </a:r>
            <a:r>
              <a:rPr lang="cs-CZ" b="1" dirty="0" err="1">
                <a:solidFill>
                  <a:schemeClr val="accent6"/>
                </a:solidFill>
              </a:rPr>
              <a:t>origin</a:t>
            </a:r>
            <a:r>
              <a:rPr lang="cs-CZ" b="1" dirty="0">
                <a:solidFill>
                  <a:schemeClr val="accent6"/>
                </a:solidFill>
              </a:rPr>
              <a:t>/master</a:t>
            </a:r>
            <a:r>
              <a:rPr lang="cs-CZ" dirty="0">
                <a:solidFill>
                  <a:schemeClr val="accent6"/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>
                <a:solidFill>
                  <a:schemeClr val="accent6"/>
                </a:solidFill>
              </a:rPr>
              <a:t>origin</a:t>
            </a:r>
            <a:r>
              <a:rPr lang="cs-CZ" b="1" dirty="0">
                <a:solidFill>
                  <a:schemeClr val="accent6"/>
                </a:solidFill>
              </a:rPr>
              <a:t>/issue123</a:t>
            </a:r>
            <a:endParaRPr lang="cs-CZ" dirty="0">
              <a:solidFill>
                <a:schemeClr val="accent6"/>
              </a:solidFill>
            </a:endParaRPr>
          </a:p>
          <a:p>
            <a:endParaRPr lang="cs-CZ" dirty="0"/>
          </a:p>
          <a:p>
            <a:r>
              <a:rPr lang="cs-CZ" dirty="0"/>
              <a:t>Než začne pracovat, musí vytvořit lokální větev: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</a:t>
            </a:r>
            <a:r>
              <a:rPr lang="cs-CZ" b="1" dirty="0"/>
              <a:t>-b </a:t>
            </a:r>
            <a:r>
              <a:rPr lang="cs-CZ" b="1" dirty="0">
                <a:solidFill>
                  <a:schemeClr val="accent1"/>
                </a:solidFill>
              </a:rPr>
              <a:t>issue123</a:t>
            </a:r>
            <a:r>
              <a:rPr lang="cs-CZ" b="1" dirty="0"/>
              <a:t> </a:t>
            </a:r>
            <a:r>
              <a:rPr lang="cs-CZ" b="1" dirty="0" err="1">
                <a:solidFill>
                  <a:schemeClr val="accent6"/>
                </a:solidFill>
              </a:rPr>
              <a:t>origin</a:t>
            </a:r>
            <a:r>
              <a:rPr lang="cs-CZ" b="1" dirty="0">
                <a:solidFill>
                  <a:schemeClr val="accent6"/>
                </a:solidFill>
              </a:rPr>
              <a:t>/issue123</a:t>
            </a:r>
          </a:p>
          <a:p>
            <a:pPr lvl="1"/>
            <a:r>
              <a:rPr lang="cs-CZ" b="1" dirty="0">
                <a:solidFill>
                  <a:schemeClr val="accent1"/>
                </a:solidFill>
              </a:rPr>
              <a:t>issue123</a:t>
            </a:r>
            <a:r>
              <a:rPr lang="cs-CZ" b="1" dirty="0">
                <a:solidFill>
                  <a:schemeClr val="accent6"/>
                </a:solidFill>
              </a:rPr>
              <a:t> </a:t>
            </a:r>
            <a:r>
              <a:rPr lang="cs-CZ" dirty="0"/>
              <a:t>sleduje</a:t>
            </a:r>
            <a:r>
              <a:rPr lang="cs-CZ" b="1" dirty="0">
                <a:solidFill>
                  <a:schemeClr val="accent6"/>
                </a:solidFill>
              </a:rPr>
              <a:t> </a:t>
            </a:r>
            <a:r>
              <a:rPr lang="cs-CZ" b="1" dirty="0" err="1">
                <a:solidFill>
                  <a:schemeClr val="accent6"/>
                </a:solidFill>
              </a:rPr>
              <a:t>origin</a:t>
            </a:r>
            <a:r>
              <a:rPr lang="cs-CZ" b="1" dirty="0">
                <a:solidFill>
                  <a:schemeClr val="accent6"/>
                </a:solidFill>
              </a:rPr>
              <a:t>/issue123</a:t>
            </a:r>
          </a:p>
        </p:txBody>
      </p:sp>
    </p:spTree>
    <p:extLst>
      <p:ext uri="{BB962C8B-B14F-4D97-AF65-F5344CB8AC3E}">
        <p14:creationId xmlns:p14="http://schemas.microsoft.com/office/powerpoint/2010/main" val="11528494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63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Tracking</a:t>
            </a:r>
            <a:r>
              <a:rPr lang="cs-CZ" dirty="0"/>
              <a:t> </a:t>
            </a:r>
            <a:r>
              <a:rPr lang="cs-CZ" dirty="0" err="1"/>
              <a:t>branch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Lokální větev může sledovat nějakou vzdálenou</a:t>
            </a:r>
          </a:p>
          <a:p>
            <a:pPr lvl="1"/>
            <a:r>
              <a:rPr lang="cs-CZ" dirty="0"/>
              <a:t>typicky se jmenují obě stejně (</a:t>
            </a:r>
            <a:r>
              <a:rPr lang="cs-CZ" dirty="0" err="1">
                <a:solidFill>
                  <a:schemeClr val="accent1"/>
                </a:solidFill>
              </a:rPr>
              <a:t>branch</a:t>
            </a:r>
            <a:r>
              <a:rPr lang="cs-CZ" dirty="0"/>
              <a:t> a </a:t>
            </a:r>
            <a:r>
              <a:rPr lang="cs-CZ" dirty="0" err="1">
                <a:solidFill>
                  <a:schemeClr val="accent6"/>
                </a:solidFill>
              </a:rPr>
              <a:t>origin</a:t>
            </a:r>
            <a:r>
              <a:rPr lang="cs-CZ" dirty="0">
                <a:solidFill>
                  <a:schemeClr val="accent6"/>
                </a:solidFill>
              </a:rPr>
              <a:t>/</a:t>
            </a:r>
            <a:r>
              <a:rPr lang="cs-CZ" dirty="0" err="1">
                <a:solidFill>
                  <a:schemeClr val="accent6"/>
                </a:solidFill>
              </a:rPr>
              <a:t>branch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„</a:t>
            </a:r>
            <a:r>
              <a:rPr lang="cs-CZ" dirty="0" err="1"/>
              <a:t>branch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/</a:t>
            </a:r>
            <a:r>
              <a:rPr lang="cs-CZ" dirty="0" err="1"/>
              <a:t>branch</a:t>
            </a:r>
            <a:r>
              <a:rPr lang="cs-CZ" dirty="0"/>
              <a:t>“</a:t>
            </a:r>
          </a:p>
          <a:p>
            <a:pPr lvl="1"/>
            <a:endParaRPr lang="cs-CZ" dirty="0"/>
          </a:p>
          <a:p>
            <a:r>
              <a:rPr lang="cs-CZ" dirty="0" err="1"/>
              <a:t>Pull</a:t>
            </a:r>
            <a:r>
              <a:rPr lang="cs-CZ" dirty="0"/>
              <a:t> a </a:t>
            </a:r>
            <a:r>
              <a:rPr lang="cs-CZ" dirty="0" err="1"/>
              <a:t>push</a:t>
            </a:r>
            <a:r>
              <a:rPr lang="cs-CZ" dirty="0"/>
              <a:t> pak fungují i bez parametrů</a:t>
            </a:r>
          </a:p>
          <a:p>
            <a:r>
              <a:rPr lang="cs-CZ" dirty="0"/>
              <a:t>Sledování se nastaví automaticky: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clone</a:t>
            </a:r>
            <a:r>
              <a:rPr lang="cs-CZ" dirty="0"/>
              <a:t> (</a:t>
            </a:r>
            <a:r>
              <a:rPr lang="cs-CZ" dirty="0">
                <a:solidFill>
                  <a:schemeClr val="accent1"/>
                </a:solidFill>
              </a:rPr>
              <a:t>master</a:t>
            </a:r>
            <a:r>
              <a:rPr lang="cs-CZ" dirty="0"/>
              <a:t> sleduje </a:t>
            </a:r>
            <a:r>
              <a:rPr lang="cs-CZ" dirty="0" err="1">
                <a:solidFill>
                  <a:schemeClr val="accent6"/>
                </a:solidFill>
              </a:rPr>
              <a:t>origin</a:t>
            </a:r>
            <a:r>
              <a:rPr lang="cs-CZ" dirty="0">
                <a:solidFill>
                  <a:schemeClr val="accent6"/>
                </a:solidFill>
              </a:rPr>
              <a:t>/master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-b </a:t>
            </a:r>
            <a:r>
              <a:rPr lang="cs-CZ" dirty="0" err="1">
                <a:solidFill>
                  <a:schemeClr val="accent1"/>
                </a:solidFill>
              </a:rPr>
              <a:t>vetev</a:t>
            </a:r>
            <a:r>
              <a:rPr lang="cs-CZ" dirty="0"/>
              <a:t> </a:t>
            </a:r>
            <a:r>
              <a:rPr lang="cs-CZ" dirty="0" err="1">
                <a:solidFill>
                  <a:schemeClr val="accent6"/>
                </a:solidFill>
              </a:rPr>
              <a:t>origin</a:t>
            </a:r>
            <a:r>
              <a:rPr lang="cs-CZ" dirty="0">
                <a:solidFill>
                  <a:schemeClr val="accent6"/>
                </a:solidFill>
              </a:rPr>
              <a:t>/</a:t>
            </a:r>
            <a:r>
              <a:rPr lang="cs-CZ" dirty="0" err="1">
                <a:solidFill>
                  <a:schemeClr val="accent6"/>
                </a:solidFill>
              </a:rPr>
              <a:t>branch</a:t>
            </a:r>
            <a:endParaRPr lang="cs-CZ" dirty="0">
              <a:solidFill>
                <a:schemeClr val="accent6"/>
              </a:solidFill>
            </a:endParaRP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--track </a:t>
            </a:r>
            <a:r>
              <a:rPr lang="cs-CZ" dirty="0" err="1">
                <a:solidFill>
                  <a:schemeClr val="accent6"/>
                </a:solidFill>
              </a:rPr>
              <a:t>origin</a:t>
            </a:r>
            <a:r>
              <a:rPr lang="cs-CZ" dirty="0">
                <a:solidFill>
                  <a:schemeClr val="accent6"/>
                </a:solidFill>
              </a:rPr>
              <a:t>/</a:t>
            </a:r>
            <a:r>
              <a:rPr lang="cs-CZ" dirty="0" err="1">
                <a:solidFill>
                  <a:schemeClr val="accent6"/>
                </a:solidFill>
              </a:rPr>
              <a:t>branch</a:t>
            </a:r>
            <a:endParaRPr lang="cs-CZ" dirty="0">
              <a:solidFill>
                <a:schemeClr val="accent6"/>
              </a:solidFill>
            </a:endParaRPr>
          </a:p>
          <a:p>
            <a:r>
              <a:rPr lang="cs-CZ" dirty="0"/>
              <a:t>Lze nastavit dodatečně:</a:t>
            </a:r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branch</a:t>
            </a:r>
            <a:r>
              <a:rPr lang="cs-CZ" dirty="0"/>
              <a:t> -u </a:t>
            </a:r>
            <a:r>
              <a:rPr lang="cs-CZ" dirty="0" err="1">
                <a:solidFill>
                  <a:schemeClr val="accent6"/>
                </a:solidFill>
              </a:rPr>
              <a:t>origin</a:t>
            </a:r>
            <a:r>
              <a:rPr lang="cs-CZ" dirty="0">
                <a:solidFill>
                  <a:schemeClr val="accent6"/>
                </a:solidFill>
              </a:rPr>
              <a:t>/</a:t>
            </a:r>
            <a:r>
              <a:rPr lang="cs-CZ" dirty="0" err="1">
                <a:solidFill>
                  <a:schemeClr val="accent6"/>
                </a:solidFill>
              </a:rPr>
              <a:t>branch</a:t>
            </a:r>
            <a:endParaRPr lang="cs-CZ" dirty="0">
              <a:solidFill>
                <a:schemeClr val="accent6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2428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github.com</a:t>
            </a:r>
            <a:endParaRPr lang="cs-CZ" dirty="0"/>
          </a:p>
          <a:p>
            <a:pPr lvl="1"/>
            <a:r>
              <a:rPr lang="cs-CZ" dirty="0"/>
              <a:t>nejznámější</a:t>
            </a:r>
          </a:p>
          <a:p>
            <a:pPr lvl="1"/>
            <a:r>
              <a:rPr lang="cs-CZ" dirty="0"/>
              <a:t>pro studenty privátní </a:t>
            </a:r>
            <a:r>
              <a:rPr lang="cs-CZ" dirty="0" err="1"/>
              <a:t>repozitáře</a:t>
            </a:r>
            <a:r>
              <a:rPr lang="cs-CZ" dirty="0"/>
              <a:t> zdarma</a:t>
            </a:r>
          </a:p>
          <a:p>
            <a:pPr lvl="2"/>
            <a:r>
              <a:rPr lang="cs-CZ" dirty="0">
                <a:hlinkClick r:id="rId4"/>
              </a:rPr>
              <a:t>https://education.github.com/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bitbucket.com</a:t>
            </a:r>
            <a:endParaRPr lang="cs-CZ" dirty="0"/>
          </a:p>
          <a:p>
            <a:pPr lvl="1"/>
            <a:r>
              <a:rPr lang="cs-CZ" dirty="0"/>
              <a:t>privátní </a:t>
            </a:r>
            <a:r>
              <a:rPr lang="cs-CZ" dirty="0" err="1"/>
              <a:t>repozitáře</a:t>
            </a:r>
            <a:r>
              <a:rPr lang="cs-CZ" dirty="0"/>
              <a:t> zdarma pro až 5 uživatelů</a:t>
            </a:r>
          </a:p>
          <a:p>
            <a:r>
              <a:rPr lang="cs-CZ" dirty="0">
                <a:hlinkClick r:id="rId6"/>
              </a:rPr>
              <a:t>gitlab.com</a:t>
            </a:r>
            <a:endParaRPr lang="cs-CZ" dirty="0"/>
          </a:p>
          <a:p>
            <a:pPr lvl="1"/>
            <a:r>
              <a:rPr lang="cs-CZ" dirty="0"/>
              <a:t>open-source (</a:t>
            </a:r>
            <a:r>
              <a:rPr lang="cs-CZ" dirty="0" err="1"/>
              <a:t>GitLab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)</a:t>
            </a:r>
          </a:p>
          <a:p>
            <a:pPr lvl="1"/>
            <a:r>
              <a:rPr lang="cs-CZ"/>
              <a:t>nedávno </a:t>
            </a:r>
            <a:r>
              <a:rPr lang="cs-CZ" dirty="0"/>
              <a:t>nechtíc smazali kus ostrých dat</a:t>
            </a:r>
          </a:p>
          <a:p>
            <a:r>
              <a:rPr lang="cs-CZ" dirty="0"/>
              <a:t>merlin.fit.vutbr.cz, ivs.fit.vutbr.cz</a:t>
            </a:r>
          </a:p>
          <a:p>
            <a:pPr lvl="1"/>
            <a:r>
              <a:rPr lang="cs-CZ" dirty="0">
                <a:hlinkClick r:id="rId7"/>
              </a:rPr>
              <a:t>https://merlin.fit.vutbr.cz/repo/</a:t>
            </a:r>
            <a:r>
              <a:rPr lang="cs-CZ" dirty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AC19-CD6C-4528-B09F-367B3931C207}" type="slidenum">
              <a:rPr lang="en-US" altLang="cs-CZ" smtClean="0"/>
              <a:pPr/>
              <a:t>64</a:t>
            </a:fld>
            <a:endParaRPr lang="en-US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Hostingy</a:t>
            </a:r>
          </a:p>
        </p:txBody>
      </p:sp>
    </p:spTree>
    <p:extLst>
      <p:ext uri="{BB962C8B-B14F-4D97-AF65-F5344CB8AC3E}">
        <p14:creationId xmlns:p14="http://schemas.microsoft.com/office/powerpoint/2010/main" val="3985199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podstatě sociální síť</a:t>
            </a:r>
          </a:p>
          <a:p>
            <a:pPr lvl="1"/>
            <a:endParaRPr lang="cs-CZ" dirty="0"/>
          </a:p>
          <a:p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dirty="0"/>
              <a:t>i přímá editace z prohlížeče</a:t>
            </a:r>
          </a:p>
          <a:p>
            <a:r>
              <a:rPr lang="cs-CZ" dirty="0" err="1"/>
              <a:t>Issue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  <a:p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requests</a:t>
            </a:r>
            <a:endParaRPr lang="cs-CZ" dirty="0"/>
          </a:p>
          <a:p>
            <a:r>
              <a:rPr lang="cs-CZ" dirty="0"/>
              <a:t>Wiki</a:t>
            </a:r>
          </a:p>
          <a:p>
            <a:r>
              <a:rPr lang="cs-CZ" dirty="0"/>
              <a:t>GitHub </a:t>
            </a:r>
            <a:r>
              <a:rPr lang="cs-CZ" dirty="0" err="1"/>
              <a:t>Projects</a:t>
            </a:r>
            <a:endParaRPr lang="cs-CZ" dirty="0"/>
          </a:p>
          <a:p>
            <a:r>
              <a:rPr lang="cs-CZ" dirty="0"/>
              <a:t>Celý ekosystém externích služeb</a:t>
            </a:r>
          </a:p>
          <a:p>
            <a:endParaRPr lang="cs-CZ" dirty="0"/>
          </a:p>
          <a:p>
            <a:r>
              <a:rPr lang="cs-CZ" dirty="0"/>
              <a:t>GitHub </a:t>
            </a:r>
            <a:r>
              <a:rPr lang="cs-CZ" dirty="0" err="1"/>
              <a:t>Pages</a:t>
            </a:r>
            <a:r>
              <a:rPr lang="cs-CZ" dirty="0"/>
              <a:t> – hostovaný web spravovaný přes </a:t>
            </a:r>
            <a:r>
              <a:rPr lang="cs-CZ" dirty="0" err="1"/>
              <a:t>git</a:t>
            </a:r>
            <a:endParaRPr lang="cs-CZ" dirty="0"/>
          </a:p>
          <a:p>
            <a:r>
              <a:rPr lang="cs-CZ" dirty="0" err="1"/>
              <a:t>Gist</a:t>
            </a:r>
            <a:r>
              <a:rPr lang="cs-CZ" dirty="0"/>
              <a:t> – jednoduché sdílení souborů (~ </a:t>
            </a:r>
            <a:r>
              <a:rPr lang="cs-CZ" dirty="0" err="1"/>
              <a:t>pastebin</a:t>
            </a:r>
            <a:r>
              <a:rPr lang="cs-CZ" dirty="0"/>
              <a:t>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65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GitHub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30776"/>
            <a:ext cx="2642640" cy="21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649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potenciálně užitečné funkce </a:t>
            </a:r>
            <a:r>
              <a:rPr lang="cs-CZ" dirty="0" err="1"/>
              <a:t>gitu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66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267309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config</a:t>
            </a:r>
            <a:r>
              <a:rPr lang="cs-CZ" b="1" dirty="0">
                <a:solidFill>
                  <a:srgbClr val="000000"/>
                </a:solidFill>
              </a:rPr>
              <a:t> [--</a:t>
            </a:r>
            <a:r>
              <a:rPr lang="cs-CZ" b="1" dirty="0" err="1">
                <a:solidFill>
                  <a:srgbClr val="000000"/>
                </a:solidFill>
              </a:rPr>
              <a:t>global</a:t>
            </a:r>
            <a:r>
              <a:rPr lang="cs-CZ" b="1" dirty="0">
                <a:solidFill>
                  <a:srgbClr val="000000"/>
                </a:solidFill>
              </a:rPr>
              <a:t>] </a:t>
            </a:r>
            <a:r>
              <a:rPr lang="cs-CZ" b="1" dirty="0" err="1">
                <a:solidFill>
                  <a:srgbClr val="000000"/>
                </a:solidFill>
              </a:rPr>
              <a:t>alias.jmeno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prikaz</a:t>
            </a:r>
            <a:r>
              <a:rPr lang="cs-CZ" b="1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vytvoří alias </a:t>
            </a: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jmeno</a:t>
            </a:r>
            <a:r>
              <a:rPr lang="cs-CZ" dirty="0">
                <a:solidFill>
                  <a:srgbClr val="000000"/>
                </a:solidFill>
              </a:rPr>
              <a:t>, který vykoná příkaz </a:t>
            </a: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prikaz</a:t>
            </a:r>
            <a:endParaRPr lang="cs-CZ" b="1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57144" indent="0">
              <a:buNone/>
            </a:pP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global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alias.s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status</a:t>
            </a:r>
          </a:p>
          <a:p>
            <a:pPr marL="57144" indent="0">
              <a:buNone/>
            </a:pPr>
            <a:endParaRPr lang="cs-CZ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7144" indent="0">
              <a:buNone/>
            </a:pPr>
            <a:r>
              <a:rPr lang="cs-CZ" sz="1800" dirty="0">
                <a:solidFill>
                  <a:srgbClr val="000000"/>
                </a:solidFill>
                <a:latin typeface="Consolas" panose="020B0609020204030204" pitchFamily="49" charset="0"/>
              </a:rPr>
              <a:t>$ </a:t>
            </a:r>
            <a:r>
              <a:rPr lang="cs-CZ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1800" dirty="0">
                <a:solidFill>
                  <a:srgbClr val="000000"/>
                </a:solidFill>
                <a:latin typeface="Consolas" panose="020B0609020204030204" pitchFamily="49" charset="0"/>
              </a:rPr>
              <a:t> s</a:t>
            </a:r>
          </a:p>
          <a:p>
            <a:pPr marL="57144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On branch master</a:t>
            </a:r>
          </a:p>
          <a:p>
            <a:pPr marL="57144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Your branch is up to date with 'origin/master'.</a:t>
            </a:r>
          </a:p>
          <a:p>
            <a:pPr marL="57144" indent="0">
              <a:buNone/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7144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nothing to commit, working tree clean</a:t>
            </a:r>
            <a:endParaRPr lang="cs-CZ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67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Aliasy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378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config</a:t>
            </a:r>
            <a:r>
              <a:rPr lang="cs-CZ" b="1" dirty="0">
                <a:solidFill>
                  <a:srgbClr val="000000"/>
                </a:solidFill>
              </a:rPr>
              <a:t> [--</a:t>
            </a:r>
            <a:r>
              <a:rPr lang="cs-CZ" b="1" dirty="0" err="1">
                <a:solidFill>
                  <a:srgbClr val="000000"/>
                </a:solidFill>
              </a:rPr>
              <a:t>global</a:t>
            </a:r>
            <a:r>
              <a:rPr lang="cs-CZ" b="1" dirty="0">
                <a:solidFill>
                  <a:srgbClr val="000000"/>
                </a:solidFill>
              </a:rPr>
              <a:t>] </a:t>
            </a:r>
            <a:r>
              <a:rPr lang="cs-CZ" b="1" dirty="0" err="1">
                <a:solidFill>
                  <a:srgbClr val="000000"/>
                </a:solidFill>
              </a:rPr>
              <a:t>alias.jmeno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prikaz</a:t>
            </a:r>
            <a:r>
              <a:rPr lang="cs-CZ" b="1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vytvoří alias </a:t>
            </a: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jmeno</a:t>
            </a:r>
            <a:r>
              <a:rPr lang="cs-CZ" dirty="0">
                <a:solidFill>
                  <a:srgbClr val="000000"/>
                </a:solidFill>
              </a:rPr>
              <a:t>, který vykoná příkaz </a:t>
            </a: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prikaz</a:t>
            </a: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57144" indent="0">
              <a:buNone/>
            </a:pP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global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alias.last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'log -1 HEAD'</a:t>
            </a:r>
          </a:p>
          <a:p>
            <a:pPr marL="57144" indent="0">
              <a:buNone/>
            </a:pPr>
            <a:endParaRPr lang="cs-CZ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7144" indent="0">
              <a:buNone/>
            </a:pPr>
            <a:r>
              <a:rPr lang="cs-CZ" sz="1800" dirty="0">
                <a:solidFill>
                  <a:srgbClr val="000000"/>
                </a:solidFill>
                <a:latin typeface="Consolas" panose="020B0609020204030204" pitchFamily="49" charset="0"/>
              </a:rPr>
              <a:t>$ </a:t>
            </a:r>
            <a:r>
              <a:rPr lang="cs-CZ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1800" dirty="0">
                <a:solidFill>
                  <a:srgbClr val="000000"/>
                </a:solidFill>
                <a:latin typeface="Consolas" panose="020B0609020204030204" pitchFamily="49" charset="0"/>
              </a:rPr>
              <a:t> last</a:t>
            </a:r>
          </a:p>
          <a:p>
            <a:pPr marL="57144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commit 66938dae3329c7aebe598c2246a8e6af90d04646</a:t>
            </a:r>
          </a:p>
          <a:p>
            <a:pPr marL="57144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Author: Josh Goebel &lt;dreamer3@example.com&gt;</a:t>
            </a:r>
          </a:p>
          <a:p>
            <a:pPr marL="57144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Date:   Tue Aug 26 19:48:51 2008 +0800</a:t>
            </a:r>
          </a:p>
          <a:p>
            <a:pPr marL="57144" indent="0">
              <a:buNone/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7144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test for current head</a:t>
            </a:r>
          </a:p>
          <a:p>
            <a:pPr marL="57144" indent="0">
              <a:buNone/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7144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Signed-off-by: Scott Chacon &lt;schacon@example.com&gt;</a:t>
            </a:r>
            <a:endParaRPr lang="cs-CZ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68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Aliasy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513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config</a:t>
            </a:r>
            <a:r>
              <a:rPr lang="cs-CZ" b="1" dirty="0">
                <a:solidFill>
                  <a:srgbClr val="000000"/>
                </a:solidFill>
              </a:rPr>
              <a:t> [--</a:t>
            </a:r>
            <a:r>
              <a:rPr lang="cs-CZ" b="1" dirty="0" err="1">
                <a:solidFill>
                  <a:srgbClr val="000000"/>
                </a:solidFill>
              </a:rPr>
              <a:t>global</a:t>
            </a:r>
            <a:r>
              <a:rPr lang="cs-CZ" b="1" dirty="0">
                <a:solidFill>
                  <a:srgbClr val="000000"/>
                </a:solidFill>
              </a:rPr>
              <a:t>] </a:t>
            </a:r>
            <a:r>
              <a:rPr lang="cs-CZ" b="1" dirty="0" err="1">
                <a:solidFill>
                  <a:srgbClr val="000000"/>
                </a:solidFill>
              </a:rPr>
              <a:t>alias.jmeno</a:t>
            </a:r>
            <a:r>
              <a:rPr lang="cs-CZ" b="1" dirty="0">
                <a:solidFill>
                  <a:srgbClr val="000000"/>
                </a:solidFill>
              </a:rPr>
              <a:t> !</a:t>
            </a:r>
            <a:r>
              <a:rPr lang="cs-CZ" b="1" dirty="0" err="1">
                <a:solidFill>
                  <a:srgbClr val="000000"/>
                </a:solidFill>
              </a:rPr>
              <a:t>externi-prikaz</a:t>
            </a:r>
            <a:r>
              <a:rPr lang="cs-CZ" b="1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vykřičník znamená externí příkaz (spuštěný v </a:t>
            </a:r>
            <a:r>
              <a:rPr lang="cs-CZ" dirty="0" err="1">
                <a:solidFill>
                  <a:srgbClr val="000000"/>
                </a:solidFill>
              </a:rPr>
              <a:t>shellu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vykřičník má v </a:t>
            </a:r>
            <a:r>
              <a:rPr lang="cs-CZ" dirty="0" err="1">
                <a:solidFill>
                  <a:srgbClr val="000000"/>
                </a:solidFill>
              </a:rPr>
              <a:t>shellu</a:t>
            </a:r>
            <a:r>
              <a:rPr lang="cs-CZ" dirty="0">
                <a:solidFill>
                  <a:srgbClr val="000000"/>
                </a:solidFill>
              </a:rPr>
              <a:t> zvláštní význam, je třeba použít jednoduché uvozovky (zápis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\! </a:t>
            </a:r>
            <a:r>
              <a:rPr lang="cs-CZ" dirty="0">
                <a:solidFill>
                  <a:srgbClr val="000000"/>
                </a:solidFill>
              </a:rPr>
              <a:t>není spolehlivý)</a:t>
            </a: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57144" indent="0">
              <a:buNone/>
            </a:pP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global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alias.vis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'!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gitk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all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</a:p>
          <a:p>
            <a:pPr marL="57144" indent="0">
              <a:buNone/>
            </a:pP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global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alias.la '!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-l | grep alias |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cut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-c 7-'</a:t>
            </a:r>
          </a:p>
          <a:p>
            <a:pPr marL="57144" indent="0">
              <a:buNone/>
            </a:pPr>
            <a:endParaRPr lang="cs-CZ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7144" indent="0">
              <a:buNone/>
            </a:pP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$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vis (</a:t>
            </a:r>
            <a:r>
              <a:rPr lang="cs-CZ" sz="2200" dirty="0">
                <a:solidFill>
                  <a:srgbClr val="000000"/>
                </a:solidFill>
              </a:rPr>
              <a:t>spustí </a:t>
            </a:r>
            <a:r>
              <a:rPr lang="cs-CZ" sz="2200" dirty="0" err="1">
                <a:solidFill>
                  <a:srgbClr val="000000"/>
                </a:solidFill>
              </a:rPr>
              <a:t>gitk</a:t>
            </a:r>
            <a:r>
              <a:rPr lang="cs-CZ" sz="2200" dirty="0">
                <a:solidFill>
                  <a:srgbClr val="000000"/>
                </a:solidFill>
              </a:rPr>
              <a:t> se všemi větvemi)</a:t>
            </a:r>
            <a:endParaRPr lang="cs-CZ" sz="2200" b="1" dirty="0">
              <a:solidFill>
                <a:srgbClr val="000000"/>
              </a:solidFill>
            </a:endParaRPr>
          </a:p>
          <a:p>
            <a:pPr marL="57144" indent="0">
              <a:buNone/>
            </a:pP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$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la (</a:t>
            </a:r>
            <a:r>
              <a:rPr lang="cs-CZ" sz="2200" dirty="0">
                <a:solidFill>
                  <a:srgbClr val="000000"/>
                </a:solidFill>
              </a:rPr>
              <a:t>vypíše všechny </a:t>
            </a:r>
            <a:r>
              <a:rPr lang="cs-CZ" sz="2200" dirty="0" err="1">
                <a:solidFill>
                  <a:srgbClr val="000000"/>
                </a:solidFill>
              </a:rPr>
              <a:t>aliasy</a:t>
            </a:r>
            <a:r>
              <a:rPr lang="cs-CZ" sz="2200" dirty="0">
                <a:solidFill>
                  <a:srgbClr val="000000"/>
                </a:solidFill>
              </a:rPr>
              <a:t>)</a:t>
            </a:r>
          </a:p>
          <a:p>
            <a:pPr marL="457165" lvl="1" indent="0">
              <a:buNone/>
            </a:pPr>
            <a:endParaRPr lang="cs-CZ" sz="2200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69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Aliasy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78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Konfigurace</a:t>
            </a:r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config</a:t>
            </a:r>
            <a:endParaRPr lang="cs-CZ" sz="1800" b="1" dirty="0"/>
          </a:p>
          <a:p>
            <a:r>
              <a:rPr lang="cs-CZ" sz="1800" dirty="0"/>
              <a:t>Vytvoření </a:t>
            </a:r>
            <a:r>
              <a:rPr lang="cs-CZ" sz="1800" dirty="0" err="1"/>
              <a:t>repozitáře</a:t>
            </a:r>
            <a:r>
              <a:rPr lang="cs-CZ" sz="1800" dirty="0"/>
              <a:t>:</a:t>
            </a:r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init</a:t>
            </a:r>
            <a:r>
              <a:rPr lang="cs-CZ" sz="1800" b="1" dirty="0"/>
              <a:t>: </a:t>
            </a:r>
            <a:r>
              <a:rPr lang="cs-CZ" sz="1800" dirty="0"/>
              <a:t>nový lokální</a:t>
            </a:r>
            <a:endParaRPr lang="cs-CZ" sz="1800" b="1" dirty="0"/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clone</a:t>
            </a:r>
            <a:r>
              <a:rPr lang="cs-CZ" sz="1800" b="1" dirty="0"/>
              <a:t>: </a:t>
            </a:r>
            <a:r>
              <a:rPr lang="cs-CZ" sz="1800" dirty="0"/>
              <a:t>klon vzdáleného</a:t>
            </a:r>
          </a:p>
          <a:p>
            <a:r>
              <a:rPr lang="cs-CZ" sz="1800" dirty="0"/>
              <a:t>Kontrola stavu</a:t>
            </a:r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status</a:t>
            </a:r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diff</a:t>
            </a:r>
            <a:endParaRPr lang="cs-CZ" sz="1800" b="1" dirty="0"/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log</a:t>
            </a:r>
          </a:p>
          <a:p>
            <a:r>
              <a:rPr lang="cs-CZ" sz="1800" dirty="0"/>
              <a:t>Vyčkávací prostor a revize:</a:t>
            </a:r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add</a:t>
            </a:r>
            <a:r>
              <a:rPr lang="cs-CZ" sz="1800" b="1" dirty="0"/>
              <a:t>: </a:t>
            </a:r>
            <a:r>
              <a:rPr lang="cs-CZ" sz="1800" dirty="0"/>
              <a:t>přidání souboru do vyčkávacího prostoru</a:t>
            </a:r>
            <a:endParaRPr lang="cs-CZ" sz="1800" b="1" dirty="0"/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mv</a:t>
            </a:r>
            <a:r>
              <a:rPr lang="cs-CZ" sz="1800" b="1" dirty="0"/>
              <a:t>: </a:t>
            </a:r>
            <a:r>
              <a:rPr lang="cs-CZ" sz="1800" dirty="0"/>
              <a:t>přesun souboru</a:t>
            </a:r>
            <a:endParaRPr lang="cs-CZ" sz="1800" b="1" dirty="0"/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rm</a:t>
            </a:r>
            <a:r>
              <a:rPr lang="cs-CZ" sz="1800" b="1" dirty="0"/>
              <a:t> [--</a:t>
            </a:r>
            <a:r>
              <a:rPr lang="cs-CZ" sz="1800" b="1" dirty="0" err="1"/>
              <a:t>cached</a:t>
            </a:r>
            <a:r>
              <a:rPr lang="cs-CZ" sz="1800" b="1" dirty="0"/>
              <a:t>]:</a:t>
            </a:r>
            <a:r>
              <a:rPr lang="cs-CZ" sz="1800" dirty="0"/>
              <a:t> smazání souboru [jen z vyčkávacího prostoru]</a:t>
            </a:r>
            <a:endParaRPr lang="cs-CZ" sz="1800" b="1" dirty="0"/>
          </a:p>
          <a:p>
            <a:pPr lvl="1"/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commit</a:t>
            </a:r>
            <a:r>
              <a:rPr lang="cs-CZ" sz="1800" b="1" dirty="0"/>
              <a:t> [--</a:t>
            </a:r>
            <a:r>
              <a:rPr lang="cs-CZ" sz="1800" b="1" dirty="0" err="1"/>
              <a:t>amend</a:t>
            </a:r>
            <a:r>
              <a:rPr lang="cs-CZ" sz="1800" b="1" dirty="0"/>
              <a:t>] -m "</a:t>
            </a:r>
            <a:r>
              <a:rPr lang="cs-CZ" sz="1800" b="1" dirty="0" err="1"/>
              <a:t>msg</a:t>
            </a:r>
            <a:r>
              <a:rPr lang="cs-CZ" sz="1800" b="1" dirty="0"/>
              <a:t>":</a:t>
            </a:r>
            <a:r>
              <a:rPr lang="cs-CZ" sz="1800" dirty="0"/>
              <a:t> vytvoření </a:t>
            </a:r>
            <a:r>
              <a:rPr lang="cs-CZ" sz="1800" dirty="0" err="1"/>
              <a:t>commitu</a:t>
            </a:r>
            <a:r>
              <a:rPr lang="cs-CZ" sz="1800" dirty="0"/>
              <a:t> [oprava]</a:t>
            </a:r>
          </a:p>
          <a:p>
            <a:r>
              <a:rPr lang="cs-CZ" sz="1800" b="1" dirty="0" err="1"/>
              <a:t>git</a:t>
            </a:r>
            <a:r>
              <a:rPr lang="cs-CZ" sz="1800" b="1" dirty="0"/>
              <a:t> </a:t>
            </a:r>
            <a:r>
              <a:rPr lang="cs-CZ" sz="1800" b="1" dirty="0" err="1"/>
              <a:t>help</a:t>
            </a:r>
            <a:r>
              <a:rPr lang="cs-CZ" sz="1800" b="1" dirty="0"/>
              <a:t> [příkaz]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Systémy</a:t>
            </a:r>
            <a:r>
              <a:rPr lang="en-US" dirty="0"/>
              <a:t> pro </a:t>
            </a:r>
            <a:r>
              <a:rPr lang="en-US" dirty="0" err="1"/>
              <a:t>distribuovanou</a:t>
            </a:r>
            <a:r>
              <a:rPr lang="en-US" dirty="0"/>
              <a:t> </a:t>
            </a:r>
            <a:r>
              <a:rPr lang="en-US" dirty="0" err="1"/>
              <a:t>správu</a:t>
            </a:r>
            <a:r>
              <a:rPr lang="en-US" dirty="0"/>
              <a:t> </a:t>
            </a:r>
            <a:r>
              <a:rPr lang="en-US" dirty="0" err="1"/>
              <a:t>verzí</a:t>
            </a:r>
            <a:r>
              <a:rPr lang="en-US" dirty="0"/>
              <a:t>, GIT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příkazy</a:t>
            </a:r>
          </a:p>
        </p:txBody>
      </p:sp>
    </p:spTree>
    <p:extLst>
      <p:ext uri="{BB962C8B-B14F-4D97-AF65-F5344CB8AC3E}">
        <p14:creationId xmlns:p14="http://schemas.microsoft.com/office/powerpoint/2010/main" val="42637274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57144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Alias </a:t>
            </a:r>
            <a:r>
              <a:rPr lang="cs-CZ" sz="2400" b="1" dirty="0" err="1">
                <a:solidFill>
                  <a:srgbClr val="000000"/>
                </a:solidFill>
              </a:rPr>
              <a:t>git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lg: grafický barevný výpis historie do konzole</a:t>
            </a:r>
            <a:endParaRPr lang="cs-CZ" sz="2400" b="1" dirty="0">
              <a:solidFill>
                <a:srgbClr val="000000"/>
              </a:solidFill>
            </a:endParaRPr>
          </a:p>
          <a:p>
            <a:pPr marL="57144" indent="0">
              <a:buNone/>
            </a:pP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global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alias.lg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log --all --color --graph --pretty=format:'%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Cred%h%Creset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%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Cgreen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(%ad)%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Creset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-%C(yellow)%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d%Creset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%s %C(bold blue)&lt;%an&gt;%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Creset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%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Cgreen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(%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)%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Creset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' --abbrev-commit --date=short</a:t>
            </a:r>
            <a:r>
              <a:rPr lang="cs-CZ" sz="22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</a:p>
          <a:p>
            <a:pPr marL="57144" indent="0">
              <a:buNone/>
            </a:pPr>
            <a:endParaRPr lang="cs-CZ" sz="2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70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lg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BEE21A-1656-4E50-9878-C07360C4F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4" y="3030537"/>
            <a:ext cx="8896264" cy="3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747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blame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71</a:t>
            </a:fld>
            <a:endParaRPr lang="en-US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5040238" cy="5330825"/>
          </a:xfrm>
        </p:spPr>
        <p:txBody>
          <a:bodyPr/>
          <a:lstStyle/>
          <a:p>
            <a:r>
              <a:rPr lang="cs-CZ" dirty="0"/>
              <a:t>Pokud chceme zjistit autora změny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400" dirty="0" err="1"/>
              <a:t>git</a:t>
            </a:r>
            <a:r>
              <a:rPr lang="cs-CZ" sz="2400" dirty="0"/>
              <a:t> </a:t>
            </a:r>
            <a:r>
              <a:rPr lang="cs-CZ" sz="2400" dirty="0" err="1"/>
              <a:t>blame</a:t>
            </a:r>
            <a:r>
              <a:rPr lang="cs-CZ" sz="2400" dirty="0"/>
              <a:t> &lt;soubor&gt;</a:t>
            </a:r>
          </a:p>
          <a:p>
            <a:pPr marL="0" indent="0">
              <a:buNone/>
            </a:pPr>
            <a:r>
              <a:rPr lang="cs-CZ" sz="2400" dirty="0" err="1"/>
              <a:t>git</a:t>
            </a:r>
            <a:r>
              <a:rPr lang="cs-CZ" sz="2400" dirty="0"/>
              <a:t> </a:t>
            </a:r>
            <a:r>
              <a:rPr lang="cs-CZ" sz="2400" dirty="0" err="1"/>
              <a:t>blame</a:t>
            </a:r>
            <a:r>
              <a:rPr lang="cs-CZ" sz="2400" dirty="0"/>
              <a:t> &lt;soubor&gt; -L 40,45</a:t>
            </a:r>
          </a:p>
          <a:p>
            <a:pPr marL="0" indent="0">
              <a:buNone/>
            </a:pPr>
            <a:r>
              <a:rPr lang="cs-CZ" sz="2400" dirty="0" err="1"/>
              <a:t>git</a:t>
            </a:r>
            <a:r>
              <a:rPr lang="cs-CZ" sz="2400" dirty="0"/>
              <a:t> </a:t>
            </a:r>
            <a:r>
              <a:rPr lang="cs-CZ" sz="2400" dirty="0" err="1"/>
              <a:t>blame</a:t>
            </a:r>
            <a:r>
              <a:rPr lang="cs-CZ" sz="2400" dirty="0"/>
              <a:t> &lt;soubor&gt; -L 40,+5</a:t>
            </a:r>
          </a:p>
          <a:p>
            <a:pPr marL="0" indent="0">
              <a:buNone/>
            </a:pPr>
            <a:r>
              <a:rPr lang="cs-CZ" sz="2400" dirty="0" err="1"/>
              <a:t>git</a:t>
            </a:r>
            <a:r>
              <a:rPr lang="cs-CZ" sz="2400" dirty="0"/>
              <a:t> </a:t>
            </a:r>
            <a:r>
              <a:rPr lang="cs-CZ" sz="2400" dirty="0" err="1"/>
              <a:t>blame</a:t>
            </a:r>
            <a:r>
              <a:rPr lang="cs-CZ" sz="2400" dirty="0"/>
              <a:t> &lt;soubor&gt; -L /</a:t>
            </a:r>
            <a:r>
              <a:rPr lang="cs-CZ" sz="2400" dirty="0" err="1"/>
              <a:t>regexp</a:t>
            </a:r>
            <a:r>
              <a:rPr lang="cs-CZ" sz="2400" dirty="0"/>
              <a:t>/</a:t>
            </a:r>
          </a:p>
          <a:p>
            <a:pPr marL="0" indent="0">
              <a:buNone/>
            </a:pPr>
            <a:r>
              <a:rPr lang="cs-CZ" sz="2400" dirty="0" err="1"/>
              <a:t>git</a:t>
            </a:r>
            <a:r>
              <a:rPr lang="cs-CZ" sz="2400" dirty="0"/>
              <a:t> </a:t>
            </a:r>
            <a:r>
              <a:rPr lang="cs-CZ" sz="2400" dirty="0" err="1"/>
              <a:t>blame</a:t>
            </a:r>
            <a:r>
              <a:rPr lang="cs-CZ" sz="2400" dirty="0"/>
              <a:t> &lt;soubor&gt; -L :funkce</a:t>
            </a:r>
          </a:p>
          <a:p>
            <a:endParaRPr lang="cs-CZ" dirty="0"/>
          </a:p>
        </p:txBody>
      </p:sp>
      <p:pic>
        <p:nvPicPr>
          <p:cNvPr id="8" name="Picture 2" descr="Výsledek obrázku pro git jok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10797" r="8973" b="9506"/>
          <a:stretch/>
        </p:blipFill>
        <p:spPr bwMode="auto">
          <a:xfrm>
            <a:off x="5293432" y="1049348"/>
            <a:ext cx="3706106" cy="496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459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Skrýš</a:t>
            </a:r>
          </a:p>
          <a:p>
            <a:r>
              <a:rPr lang="cs-CZ" dirty="0"/>
              <a:t>Před přepnutím jinam, pokud nechci udělat </a:t>
            </a:r>
            <a:r>
              <a:rPr lang="cs-CZ" dirty="0" err="1"/>
              <a:t>commit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stash</a:t>
            </a:r>
            <a:endParaRPr lang="cs-CZ" b="1" dirty="0"/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stash</a:t>
            </a:r>
            <a:r>
              <a:rPr lang="cs-CZ" b="1" dirty="0"/>
              <a:t> pop</a:t>
            </a:r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stash</a:t>
            </a:r>
            <a:r>
              <a:rPr lang="cs-CZ" b="1" dirty="0"/>
              <a:t> </a:t>
            </a:r>
            <a:r>
              <a:rPr lang="cs-CZ" b="1" dirty="0" err="1"/>
              <a:t>apply</a:t>
            </a:r>
            <a:endParaRPr lang="cs-CZ" b="1" dirty="0"/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stash</a:t>
            </a:r>
            <a:r>
              <a:rPr lang="cs-CZ" b="1" dirty="0"/>
              <a:t> list</a:t>
            </a:r>
          </a:p>
          <a:p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stash</a:t>
            </a:r>
            <a:r>
              <a:rPr lang="cs-CZ" b="1" dirty="0"/>
              <a:t> </a:t>
            </a:r>
            <a:r>
              <a:rPr lang="cs-CZ" b="1" dirty="0" err="1"/>
              <a:t>branch</a:t>
            </a:r>
            <a:endParaRPr lang="cs-CZ" b="1" dirty="0"/>
          </a:p>
          <a:p>
            <a:pPr lvl="1"/>
            <a:r>
              <a:rPr lang="cs-CZ" dirty="0"/>
              <a:t>vytvoření větve ze skrýše</a:t>
            </a:r>
          </a:p>
          <a:p>
            <a:pPr lvl="1"/>
            <a:r>
              <a:rPr lang="cs-CZ" dirty="0" err="1"/>
              <a:t>commit</a:t>
            </a:r>
            <a:r>
              <a:rPr lang="cs-CZ" dirty="0"/>
              <a:t>, kde byla skrýš vytvořena + obsah skrýše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72</a:t>
            </a:fld>
            <a:endParaRPr lang="en-US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stash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0666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cherry-pick</a:t>
            </a:r>
            <a:endParaRPr lang="cs-CZ" dirty="0"/>
          </a:p>
          <a:p>
            <a:pPr lvl="1"/>
            <a:r>
              <a:rPr lang="cs-CZ" dirty="0"/>
              <a:t>Vyzobávání </a:t>
            </a:r>
            <a:r>
              <a:rPr lang="cs-CZ" dirty="0" err="1"/>
              <a:t>commitů</a:t>
            </a:r>
            <a:r>
              <a:rPr lang="cs-CZ" dirty="0"/>
              <a:t> do aktuální větve</a:t>
            </a:r>
          </a:p>
          <a:p>
            <a:r>
              <a:rPr lang="cs-CZ" dirty="0" err="1"/>
              <a:t>Submoduly</a:t>
            </a:r>
            <a:endParaRPr lang="cs-CZ" dirty="0"/>
          </a:p>
          <a:p>
            <a:pPr lvl="1"/>
            <a:r>
              <a:rPr lang="cs-CZ" dirty="0" err="1"/>
              <a:t>Repozitář</a:t>
            </a:r>
            <a:r>
              <a:rPr lang="cs-CZ" dirty="0"/>
              <a:t> v </a:t>
            </a:r>
            <a:r>
              <a:rPr lang="cs-CZ" dirty="0" err="1"/>
              <a:t>repozitáři</a:t>
            </a:r>
          </a:p>
          <a:p>
            <a:r>
              <a:rPr lang="cs-CZ" dirty="0"/>
              <a:t>„Storno“ </a:t>
            </a:r>
            <a:r>
              <a:rPr lang="cs-CZ" dirty="0" err="1"/>
              <a:t>commitu</a:t>
            </a:r>
            <a:endParaRPr lang="cs-CZ" dirty="0"/>
          </a:p>
          <a:p>
            <a:pPr lvl="1"/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revert</a:t>
            </a:r>
            <a:r>
              <a:rPr lang="cs-CZ" dirty="0"/>
              <a:t> &lt;</a:t>
            </a:r>
            <a:r>
              <a:rPr lang="cs-CZ" dirty="0" err="1"/>
              <a:t>commit</a:t>
            </a:r>
            <a:r>
              <a:rPr lang="cs-CZ" dirty="0"/>
              <a:t>&gt;</a:t>
            </a:r>
          </a:p>
          <a:p>
            <a:pPr lvl="1"/>
            <a:endParaRPr lang="cs-CZ" dirty="0"/>
          </a:p>
          <a:p>
            <a:r>
              <a:rPr lang="cs-CZ" dirty="0"/>
              <a:t>A když se něco pokazí?</a:t>
            </a:r>
          </a:p>
          <a:p>
            <a:pPr marL="914365" lvl="1" indent="-457200"/>
            <a:r>
              <a:rPr lang="cs-CZ" dirty="0">
                <a:hlinkClick r:id="rId3"/>
              </a:rPr>
              <a:t>http://ohshitgit.com/</a:t>
            </a:r>
          </a:p>
          <a:p>
            <a:pPr marL="914365" lvl="1" indent="-457200"/>
            <a:r>
              <a:rPr lang="cs-CZ" dirty="0">
                <a:hlinkClick r:id="rId4"/>
              </a:rPr>
              <a:t>https://stackoverflow.com/</a:t>
            </a:r>
          </a:p>
          <a:p>
            <a:pPr marL="914365" lvl="1" indent="-457200"/>
            <a:r>
              <a:rPr lang="cs-CZ" dirty="0" err="1"/>
              <a:t>rm</a:t>
            </a:r>
            <a:r>
              <a:rPr lang="cs-CZ" dirty="0"/>
              <a:t> --</a:t>
            </a:r>
            <a:r>
              <a:rPr lang="cs-CZ" dirty="0" err="1"/>
              <a:t>rf</a:t>
            </a:r>
            <a:r>
              <a:rPr lang="cs-CZ" dirty="0"/>
              <a:t>,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clone</a:t>
            </a:r>
            <a:r>
              <a:rPr lang="cs-CZ" dirty="0"/>
              <a:t> (výjimečně)</a:t>
            </a:r>
          </a:p>
          <a:p>
            <a:pPr marL="914365" lvl="1" indent="-457200"/>
            <a:endParaRPr lang="cs-CZ" dirty="0">
              <a:hlinkClick r:id="rId5" invalidUrl="http://"/>
            </a:endParaRPr>
          </a:p>
          <a:p>
            <a:pPr marL="914365" lvl="1" indent="-457200"/>
            <a:endParaRPr lang="cs-CZ" dirty="0"/>
          </a:p>
          <a:p>
            <a:pPr marL="57144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73</a:t>
            </a:fld>
            <a:endParaRPr lang="en-US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Telegraficky</a:t>
            </a:r>
          </a:p>
        </p:txBody>
      </p:sp>
    </p:spTree>
    <p:extLst>
      <p:ext uri="{BB962C8B-B14F-4D97-AF65-F5344CB8AC3E}">
        <p14:creationId xmlns:p14="http://schemas.microsoft.com/office/powerpoint/2010/main" val="28846356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571494" indent="-514350"/>
            <a:r>
              <a:rPr lang="cs-CZ" dirty="0"/>
              <a:t>Zvolte si hosting dle vaší chuti</a:t>
            </a:r>
          </a:p>
          <a:p>
            <a:pPr marL="571494" indent="-514350"/>
            <a:r>
              <a:rPr lang="cs-CZ" dirty="0"/>
              <a:t>Dohodněte si </a:t>
            </a:r>
            <a:r>
              <a:rPr lang="cs-CZ" dirty="0" err="1"/>
              <a:t>workflow</a:t>
            </a:r>
            <a:endParaRPr lang="cs-CZ" dirty="0"/>
          </a:p>
          <a:p>
            <a:pPr lvl="1"/>
            <a:r>
              <a:rPr lang="cs-CZ" dirty="0"/>
              <a:t>jak budete organizovat větve</a:t>
            </a:r>
          </a:p>
          <a:p>
            <a:pPr lvl="1"/>
            <a:r>
              <a:rPr lang="cs-CZ" dirty="0"/>
              <a:t>kdo bude zodpovědný za integraci</a:t>
            </a:r>
          </a:p>
          <a:p>
            <a:pPr lvl="1"/>
            <a:r>
              <a:rPr lang="cs-CZ" dirty="0"/>
              <a:t>jak budete psát poznámky – jazyk, styl…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74</a:t>
            </a:fld>
            <a:endParaRPr lang="en-US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</a:t>
            </a:r>
          </a:p>
        </p:txBody>
      </p:sp>
      <p:pic>
        <p:nvPicPr>
          <p:cNvPr id="2050" name="Picture 2" descr="Výsledek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14" y="3366789"/>
            <a:ext cx="3858644" cy="27265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314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Pavel Dedík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Možná přijde i kouzelník…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75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7175633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iwiglasz@fit.vutbr.cz</a:t>
            </a:r>
          </a:p>
        </p:txBody>
      </p:sp>
    </p:spTree>
    <p:extLst>
      <p:ext uri="{BB962C8B-B14F-4D97-AF65-F5344CB8AC3E}">
        <p14:creationId xmlns:p14="http://schemas.microsoft.com/office/powerpoint/2010/main" val="263201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5" y="765175"/>
            <a:ext cx="8640763" cy="53308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config</a:t>
            </a:r>
            <a:r>
              <a:rPr lang="cs-CZ" b="1" dirty="0">
                <a:solidFill>
                  <a:srgbClr val="000000"/>
                </a:solidFill>
              </a:rPr>
              <a:t> &lt;</a:t>
            </a:r>
            <a:r>
              <a:rPr lang="cs-CZ" b="1" dirty="0" err="1">
                <a:solidFill>
                  <a:srgbClr val="000000"/>
                </a:solidFill>
              </a:rPr>
              <a:t>key</a:t>
            </a:r>
            <a:r>
              <a:rPr lang="cs-CZ" b="1" dirty="0">
                <a:solidFill>
                  <a:srgbClr val="000000"/>
                </a:solidFill>
              </a:rPr>
              <a:t>&gt; &lt;</a:t>
            </a:r>
            <a:r>
              <a:rPr lang="cs-CZ" b="1" dirty="0" err="1">
                <a:solidFill>
                  <a:srgbClr val="000000"/>
                </a:solidFill>
              </a:rPr>
              <a:t>value</a:t>
            </a:r>
            <a:r>
              <a:rPr lang="cs-CZ" b="1" dirty="0">
                <a:solidFill>
                  <a:srgbClr val="000000"/>
                </a:solidFill>
              </a:rPr>
              <a:t>&gt;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konfigurace </a:t>
            </a:r>
            <a:r>
              <a:rPr lang="cs-CZ" dirty="0" err="1">
                <a:solidFill>
                  <a:srgbClr val="000000"/>
                </a:solidFill>
              </a:rPr>
              <a:t>repozitáře</a:t>
            </a:r>
            <a:r>
              <a:rPr lang="cs-CZ" dirty="0">
                <a:solidFill>
                  <a:srgbClr val="000000"/>
                </a:solidFill>
              </a:rPr>
              <a:t>, má přednost před globální</a:t>
            </a: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cs-CZ" b="1" dirty="0" err="1">
                <a:solidFill>
                  <a:srgbClr val="000000"/>
                </a:solidFill>
              </a:rPr>
              <a:t>git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config</a:t>
            </a:r>
            <a:r>
              <a:rPr lang="cs-CZ" b="1" dirty="0">
                <a:solidFill>
                  <a:srgbClr val="000000"/>
                </a:solidFill>
              </a:rPr>
              <a:t> --</a:t>
            </a:r>
            <a:r>
              <a:rPr lang="cs-CZ" b="1" dirty="0" err="1">
                <a:solidFill>
                  <a:srgbClr val="000000"/>
                </a:solidFill>
              </a:rPr>
              <a:t>global</a:t>
            </a:r>
            <a:r>
              <a:rPr lang="cs-CZ" b="1" dirty="0">
                <a:solidFill>
                  <a:srgbClr val="000000"/>
                </a:solidFill>
              </a:rPr>
              <a:t> &lt;</a:t>
            </a:r>
            <a:r>
              <a:rPr lang="cs-CZ" b="1" dirty="0" err="1">
                <a:solidFill>
                  <a:srgbClr val="000000"/>
                </a:solidFill>
              </a:rPr>
              <a:t>key</a:t>
            </a:r>
            <a:r>
              <a:rPr lang="cs-CZ" b="1" dirty="0">
                <a:solidFill>
                  <a:srgbClr val="000000"/>
                </a:solidFill>
              </a:rPr>
              <a:t>&gt; &lt;</a:t>
            </a:r>
            <a:r>
              <a:rPr lang="cs-CZ" b="1" dirty="0" err="1">
                <a:solidFill>
                  <a:srgbClr val="000000"/>
                </a:solidFill>
              </a:rPr>
              <a:t>value</a:t>
            </a:r>
            <a:r>
              <a:rPr lang="cs-CZ" b="1" dirty="0">
                <a:solidFill>
                  <a:srgbClr val="000000"/>
                </a:solidFill>
              </a:rPr>
              <a:t>&gt;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globální konfigurace</a:t>
            </a: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Užitečná nastavení:</a:t>
            </a:r>
          </a:p>
          <a:p>
            <a:pPr marL="457165" lvl="1" indent="0">
              <a:buNone/>
            </a:pP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global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user.name "Jan Novák"</a:t>
            </a:r>
          </a:p>
          <a:p>
            <a:pPr marL="457165" lvl="1" indent="0">
              <a:buNone/>
            </a:pP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global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user.email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"jan.novak@firma.cz"</a:t>
            </a:r>
          </a:p>
          <a:p>
            <a:pPr marL="457165" lvl="1" indent="0">
              <a:buNone/>
            </a:pP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git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--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global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color.ui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auto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8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Konfigurace</a:t>
            </a:r>
          </a:p>
        </p:txBody>
      </p:sp>
    </p:spTree>
    <p:extLst>
      <p:ext uri="{BB962C8B-B14F-4D97-AF65-F5344CB8AC3E}">
        <p14:creationId xmlns:p14="http://schemas.microsoft.com/office/powerpoint/2010/main" val="203728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init</a:t>
            </a:r>
            <a:endParaRPr lang="cs-CZ" b="1" dirty="0"/>
          </a:p>
          <a:p>
            <a:pPr lvl="1"/>
            <a:r>
              <a:rPr lang="cs-CZ" dirty="0"/>
              <a:t>vytvoří lokální </a:t>
            </a:r>
            <a:r>
              <a:rPr lang="cs-CZ" dirty="0" err="1"/>
              <a:t>repozitář</a:t>
            </a:r>
            <a:r>
              <a:rPr lang="cs-CZ" dirty="0"/>
              <a:t> v aktuální složce</a:t>
            </a:r>
          </a:p>
          <a:p>
            <a:pPr lvl="1"/>
            <a:r>
              <a:rPr lang="cs-CZ" dirty="0"/>
              <a:t>metadata ve složce .</a:t>
            </a:r>
            <a:r>
              <a:rPr lang="cs-CZ" dirty="0" err="1"/>
              <a:t>git</a:t>
            </a:r>
            <a:endParaRPr lang="cs-CZ" dirty="0"/>
          </a:p>
          <a:p>
            <a:pPr lvl="1"/>
            <a:r>
              <a:rPr lang="cs-CZ" dirty="0"/>
              <a:t>pro pracovní </a:t>
            </a:r>
            <a:r>
              <a:rPr lang="cs-CZ" dirty="0" err="1"/>
              <a:t>repozitáře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init</a:t>
            </a:r>
            <a:r>
              <a:rPr lang="cs-CZ" b="1" dirty="0"/>
              <a:t> --bare</a:t>
            </a:r>
            <a:endParaRPr lang="cs-CZ" dirty="0"/>
          </a:p>
          <a:p>
            <a:pPr lvl="1"/>
            <a:r>
              <a:rPr lang="cs-CZ" dirty="0"/>
              <a:t>vytvoří </a:t>
            </a:r>
            <a:r>
              <a:rPr lang="cs-CZ" dirty="0" err="1"/>
              <a:t>repozitář</a:t>
            </a:r>
            <a:r>
              <a:rPr lang="cs-CZ" dirty="0"/>
              <a:t> bez pracovní kopie</a:t>
            </a:r>
          </a:p>
          <a:p>
            <a:pPr lvl="1"/>
            <a:r>
              <a:rPr lang="cs-CZ" dirty="0"/>
              <a:t>metadata přímo ve složce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dirty="0"/>
              <a:t>pro sdílené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err="1"/>
              <a:t>git</a:t>
            </a:r>
            <a:r>
              <a:rPr lang="cs-CZ" b="1" dirty="0"/>
              <a:t> </a:t>
            </a:r>
            <a:r>
              <a:rPr lang="cs-CZ" b="1" dirty="0" err="1"/>
              <a:t>clone</a:t>
            </a:r>
            <a:r>
              <a:rPr lang="cs-CZ" b="1" dirty="0"/>
              <a:t> &lt;</a:t>
            </a:r>
            <a:r>
              <a:rPr lang="cs-CZ" b="1" dirty="0" err="1"/>
              <a:t>remote_repo</a:t>
            </a:r>
            <a:r>
              <a:rPr lang="cs-CZ" b="1" dirty="0"/>
              <a:t>&gt;</a:t>
            </a:r>
          </a:p>
          <a:p>
            <a:pPr lvl="1"/>
            <a:r>
              <a:rPr lang="cs-CZ" dirty="0"/>
              <a:t>naklonuje vzdálený </a:t>
            </a:r>
            <a:r>
              <a:rPr lang="cs-CZ" dirty="0" err="1"/>
              <a:t>repozitář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Systémy pro distribuovanou správu verzí, GIT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9</a:t>
            </a:fld>
            <a:endParaRPr lang="en-US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</a:t>
            </a:r>
            <a:r>
              <a:rPr lang="cs-CZ" dirty="0" err="1"/>
              <a:t>repozitáře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722661"/>
      </p:ext>
    </p:extLst>
  </p:cSld>
  <p:clrMapOvr>
    <a:masterClrMapping/>
  </p:clrMapOvr>
</p:sld>
</file>

<file path=ppt/theme/theme1.xml><?xml version="1.0" encoding="utf-8"?>
<a:theme xmlns:a="http://schemas.openxmlformats.org/drawingml/2006/main" name="101021 FIT Calibri">
  <a:themeElements>
    <a:clrScheme name="V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002B"/>
      </a:accent1>
      <a:accent2>
        <a:srgbClr val="00A9E0"/>
      </a:accent2>
      <a:accent3>
        <a:srgbClr val="00AB8E"/>
      </a:accent3>
      <a:accent4>
        <a:srgbClr val="D582A9"/>
      </a:accent4>
      <a:accent5>
        <a:srgbClr val="003DA5"/>
      </a:accent5>
      <a:accent6>
        <a:srgbClr val="658D1B"/>
      </a:accent6>
      <a:hlink>
        <a:srgbClr val="E4002B"/>
      </a:hlink>
      <a:folHlink>
        <a:srgbClr val="E4002B"/>
      </a:folHlink>
    </a:clrScheme>
    <a:fontScheme name="Vlastní 1">
      <a:majorFont>
        <a:latin typeface="Vafle VU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19050"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ln w="38100">
          <a:solidFill>
            <a:schemeClr val="tx1"/>
          </a:solidFill>
          <a:headEnd type="none" w="med" len="med"/>
          <a:tailEnd type="triangl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None/>
          <a:defRPr sz="2600" b="0" dirty="0" err="1" smtClean="0">
            <a:solidFill>
              <a:schemeClr val="tx1"/>
            </a:solidFill>
            <a:latin typeface="+mn-lt"/>
            <a:ea typeface="Calibri" panose="020F0502020204030204" pitchFamily="34" charset="0"/>
            <a:cs typeface="Calibri" pitchFamily="34" charset="0"/>
          </a:defRPr>
        </a:defPPr>
      </a:lstStyle>
    </a:tx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T novy styl 4x3 EN vafle.potx" id="{0AD30DC2-0809-472D-8880-E60D4F2D6278}" vid="{4D72FD89-E1F1-4A14-876C-995DB922B092}"/>
    </a:ext>
  </a:extLst>
</a:theme>
</file>

<file path=ppt/theme/theme2.xml><?xml version="1.0" encoding="utf-8"?>
<a:theme xmlns:a="http://schemas.openxmlformats.org/drawingml/2006/main" name="1_101021 FIT Calibri">
  <a:themeElements>
    <a:clrScheme name="V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002B"/>
      </a:accent1>
      <a:accent2>
        <a:srgbClr val="00A9E0"/>
      </a:accent2>
      <a:accent3>
        <a:srgbClr val="00AB8E"/>
      </a:accent3>
      <a:accent4>
        <a:srgbClr val="D582A9"/>
      </a:accent4>
      <a:accent5>
        <a:srgbClr val="003DA5"/>
      </a:accent5>
      <a:accent6>
        <a:srgbClr val="658D1B"/>
      </a:accent6>
      <a:hlink>
        <a:srgbClr val="E4002B"/>
      </a:hlink>
      <a:folHlink>
        <a:srgbClr val="E4002B"/>
      </a:folHlink>
    </a:clrScheme>
    <a:fontScheme name="Vlastní 2">
      <a:majorFont>
        <a:latin typeface="Vafle VU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T novy styl 4x3 EN vafle.potx" id="{0AD30DC2-0809-472D-8880-E60D4F2D6278}" vid="{FDE327FB-E6FD-45A8-8E64-BA38DD03F59C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 novy styl 4x3 EN vafle</Template>
  <TotalTime>6784</TotalTime>
  <Words>4078</Words>
  <Application>Microsoft Office PowerPoint</Application>
  <PresentationFormat>Předvádění na obrazovce (4:3)</PresentationFormat>
  <Paragraphs>1010</Paragraphs>
  <Slides>76</Slides>
  <Notes>76</Notes>
  <HiddenSlides>2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76</vt:i4>
      </vt:variant>
    </vt:vector>
  </HeadingPairs>
  <TitlesOfParts>
    <vt:vector size="86" baseType="lpstr">
      <vt:lpstr>Arial</vt:lpstr>
      <vt:lpstr>Calibri</vt:lpstr>
      <vt:lpstr>Century Gothic</vt:lpstr>
      <vt:lpstr>Consolas</vt:lpstr>
      <vt:lpstr>Open Sans</vt:lpstr>
      <vt:lpstr>Tahoma</vt:lpstr>
      <vt:lpstr>Vafle Light VUT</vt:lpstr>
      <vt:lpstr>Vafle VUT</vt:lpstr>
      <vt:lpstr>101021 FIT Calibri</vt:lpstr>
      <vt:lpstr>1_101021 FIT Calibri</vt:lpstr>
      <vt:lpstr>Systémy pro distribuovanou  správu verzí, GIT</vt:lpstr>
      <vt:lpstr>Způsoby verzování a sdílení</vt:lpstr>
      <vt:lpstr>git</vt:lpstr>
      <vt:lpstr>git</vt:lpstr>
      <vt:lpstr>git</vt:lpstr>
      <vt:lpstr>Struktura repozitáře</vt:lpstr>
      <vt:lpstr>Základní příkazy</vt:lpstr>
      <vt:lpstr>Konfigurace</vt:lpstr>
      <vt:lpstr>Vytvoření repozitáře</vt:lpstr>
      <vt:lpstr>Kontrola stavu</vt:lpstr>
      <vt:lpstr>Kontrola stavu</vt:lpstr>
      <vt:lpstr>Kontrola stavu</vt:lpstr>
      <vt:lpstr>Kontrola stavu</vt:lpstr>
      <vt:lpstr>Kontrola stavu</vt:lpstr>
      <vt:lpstr>Kontrola stavu</vt:lpstr>
      <vt:lpstr>Kontrola stavu</vt:lpstr>
      <vt:lpstr>git add, git mv, git rm</vt:lpstr>
      <vt:lpstr>Tvorba revizí</vt:lpstr>
      <vt:lpstr>Tvorba revizí</vt:lpstr>
      <vt:lpstr>Grafická rozhraní</vt:lpstr>
      <vt:lpstr>Grafická rozhraní</vt:lpstr>
      <vt:lpstr>Grafická rozhraní</vt:lpstr>
      <vt:lpstr>Grafická rozhraní</vt:lpstr>
      <vt:lpstr>Grafická rozhraní</vt:lpstr>
      <vt:lpstr>Naučme se git za 5 minut</vt:lpstr>
      <vt:lpstr>Naučme se git za 5 minut</vt:lpstr>
      <vt:lpstr>Naučme se git za 5 minut</vt:lpstr>
      <vt:lpstr>Naučme se git za 5 minut</vt:lpstr>
      <vt:lpstr>Základní pravidla</vt:lpstr>
      <vt:lpstr>Co je dobré mít v repozitáři</vt:lpstr>
      <vt:lpstr>Co je dobré nemít v repozitáři</vt:lpstr>
      <vt:lpstr>README</vt:lpstr>
      <vt:lpstr>.gitignore</vt:lpstr>
      <vt:lpstr>Větvení a tagy</vt:lpstr>
      <vt:lpstr>Větve a tagy</vt:lpstr>
      <vt:lpstr>Větve a tagy</vt:lpstr>
      <vt:lpstr>Příkazy pro větve a tagy</vt:lpstr>
      <vt:lpstr>Větve</vt:lpstr>
      <vt:lpstr>Větve</vt:lpstr>
      <vt:lpstr>Větve</vt:lpstr>
      <vt:lpstr>Větve</vt:lpstr>
      <vt:lpstr>Větve</vt:lpstr>
      <vt:lpstr>Větve</vt:lpstr>
      <vt:lpstr>Větve</vt:lpstr>
      <vt:lpstr>Větve</vt:lpstr>
      <vt:lpstr>Větve</vt:lpstr>
      <vt:lpstr>Sloučení větví</vt:lpstr>
      <vt:lpstr>Sloučení větví</vt:lpstr>
      <vt:lpstr>Sloučení větví</vt:lpstr>
      <vt:lpstr>Dva způsoby slučování</vt:lpstr>
      <vt:lpstr>Používejte větve!</vt:lpstr>
      <vt:lpstr>git rebase (přeskládání)</vt:lpstr>
      <vt:lpstr>git rebase</vt:lpstr>
      <vt:lpstr>git rebase (přeskládání)</vt:lpstr>
      <vt:lpstr>Checkout</vt:lpstr>
      <vt:lpstr>Navrácení stavu</vt:lpstr>
      <vt:lpstr>Vzdálené repozitáře</vt:lpstr>
      <vt:lpstr>Vzdálené repozitáře</vt:lpstr>
      <vt:lpstr>Vzdálené repozitáře</vt:lpstr>
      <vt:lpstr>Vzdálené repozitáře</vt:lpstr>
      <vt:lpstr>Vzdálené repozitáře</vt:lpstr>
      <vt:lpstr>Vzdálené repozitáře</vt:lpstr>
      <vt:lpstr>Tracking branch</vt:lpstr>
      <vt:lpstr>Hostingy</vt:lpstr>
      <vt:lpstr>GitHub</vt:lpstr>
      <vt:lpstr>Další potenciálně užitečné funkce gitu</vt:lpstr>
      <vt:lpstr>Aliasy</vt:lpstr>
      <vt:lpstr>Aliasy</vt:lpstr>
      <vt:lpstr>Aliasy</vt:lpstr>
      <vt:lpstr>git lg</vt:lpstr>
      <vt:lpstr>git blame</vt:lpstr>
      <vt:lpstr>git stash</vt:lpstr>
      <vt:lpstr>Telegraficky</vt:lpstr>
      <vt:lpstr>Závěrem</vt:lpstr>
      <vt:lpstr>Pavel Dedík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Systémy pro distribuovanou  správu verzí, GIT</dc:title>
  <dc:creator>Michal Wiglasz</dc:creator>
  <cp:lastModifiedBy>Michal Wiglasz</cp:lastModifiedBy>
  <cp:revision>1174</cp:revision>
  <dcterms:created xsi:type="dcterms:W3CDTF">2016-11-13T16:26:53Z</dcterms:created>
  <dcterms:modified xsi:type="dcterms:W3CDTF">2018-02-25T10:08:46Z</dcterms:modified>
</cp:coreProperties>
</file>